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69" r:id="rId2"/>
    <p:sldId id="278" r:id="rId3"/>
    <p:sldId id="270" r:id="rId4"/>
    <p:sldId id="271" r:id="rId5"/>
    <p:sldId id="272" r:id="rId6"/>
    <p:sldId id="285" r:id="rId7"/>
    <p:sldId id="287" r:id="rId8"/>
    <p:sldId id="288" r:id="rId9"/>
    <p:sldId id="290" r:id="rId10"/>
    <p:sldId id="291" r:id="rId11"/>
    <p:sldId id="297" r:id="rId12"/>
    <p:sldId id="294" r:id="rId13"/>
    <p:sldId id="292" r:id="rId14"/>
    <p:sldId id="286" r:id="rId15"/>
    <p:sldId id="293" r:id="rId16"/>
    <p:sldId id="277" r:id="rId17"/>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1" d="100"/>
          <a:sy n="111" d="100"/>
        </p:scale>
        <p:origin x="594" y="9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F31DB-3487-4481-B846-84C70562F25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E89AFF4B-CDC7-40AE-AF37-3E724133021A}" type="pres">
      <dgm:prSet presAssocID="{A20F31DB-3487-4481-B846-84C70562F250}" presName="Name0" presStyleCnt="0">
        <dgm:presLayoutVars>
          <dgm:chMax val="7"/>
          <dgm:chPref val="7"/>
          <dgm:dir/>
          <dgm:animLvl val="lvl"/>
        </dgm:presLayoutVars>
      </dgm:prSet>
      <dgm:spPr/>
    </dgm:pt>
  </dgm:ptLst>
  <dgm:cxnLst>
    <dgm:cxn modelId="{A63B6CF3-0516-4A51-9485-5C73F7F26ABE}" type="presOf" srcId="{A20F31DB-3487-4481-B846-84C70562F250}" destId="{E89AFF4B-CDC7-40AE-AF37-3E724133021A}" srcOrd="0"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869D6-4A73-4AB4-98CE-A4D2E5589E76}" type="doc">
      <dgm:prSet loTypeId="urn:microsoft.com/office/officeart/2005/8/layout/matrix1" loCatId="matrix" qsTypeId="urn:microsoft.com/office/officeart/2005/8/quickstyle/3d3" qsCatId="3D" csTypeId="urn:microsoft.com/office/officeart/2005/8/colors/accent1_1" csCatId="accent1" phldr="1"/>
      <dgm:spPr/>
      <dgm:t>
        <a:bodyPr/>
        <a:lstStyle/>
        <a:p>
          <a:endParaRPr lang="en-US"/>
        </a:p>
      </dgm:t>
    </dgm:pt>
    <dgm:pt modelId="{30C31733-1088-404E-AFE2-CFF95B4B30FA}">
      <dgm:prSet phldrT="[Text]" custT="1"/>
      <dgm:spPr/>
      <dgm:t>
        <a:bodyPr/>
        <a:lstStyle/>
        <a:p>
          <a:pPr>
            <a:buFont typeface="+mj-lt"/>
            <a:buAutoNum type="arabicPeriod"/>
          </a:pPr>
          <a:r>
            <a:rPr lang="en-US" sz="3600" b="1" dirty="0" err="1">
              <a:solidFill>
                <a:srgbClr val="FF0000"/>
              </a:solidFill>
            </a:rPr>
            <a:t>Cách</a:t>
          </a:r>
          <a:r>
            <a:rPr lang="en-US" sz="3600" b="1" dirty="0">
              <a:solidFill>
                <a:srgbClr val="FF0000"/>
              </a:solidFill>
            </a:rPr>
            <a:t> </a:t>
          </a:r>
          <a:r>
            <a:rPr lang="en-US" sz="3600" b="1" dirty="0" err="1">
              <a:solidFill>
                <a:srgbClr val="FF0000"/>
              </a:solidFill>
            </a:rPr>
            <a:t>làm</a:t>
          </a:r>
          <a:endParaRPr lang="en-US" sz="3600" b="1" dirty="0">
            <a:solidFill>
              <a:srgbClr val="FF0000"/>
            </a:solidFill>
          </a:endParaRPr>
        </a:p>
      </dgm:t>
    </dgm:pt>
    <dgm:pt modelId="{A68C1B57-7094-4707-9618-CAB14086B14B}" type="parTrans" cxnId="{284FEF0A-6B0B-44FA-B7E2-41E52A88538A}">
      <dgm:prSet/>
      <dgm:spPr/>
      <dgm:t>
        <a:bodyPr/>
        <a:lstStyle/>
        <a:p>
          <a:endParaRPr lang="en-US"/>
        </a:p>
      </dgm:t>
    </dgm:pt>
    <dgm:pt modelId="{A5014C1E-0801-449C-BF8F-8E735F0AECF5}" type="sibTrans" cxnId="{284FEF0A-6B0B-44FA-B7E2-41E52A88538A}">
      <dgm:prSet/>
      <dgm:spPr/>
      <dgm:t>
        <a:bodyPr/>
        <a:lstStyle/>
        <a:p>
          <a:endParaRPr lang="en-US"/>
        </a:p>
      </dgm:t>
    </dgm:pt>
    <dgm:pt modelId="{A51EA5F7-6B31-4287-BC1C-6DE286A02CCB}">
      <dgm:prSet phldrT="[Text]" custT="1"/>
      <dgm:spPr/>
      <dgm:t>
        <a:bodyPr/>
        <a:lstStyle/>
        <a:p>
          <a:pPr algn="jus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p>
      </dgm:t>
    </dgm:pt>
    <dgm:pt modelId="{C2E3663E-2DD5-41C9-80A2-C84FE7D2EA53}" type="parTrans" cxnId="{E07BB15C-8CEB-47AF-B2ED-B903EA9AFA38}">
      <dgm:prSet/>
      <dgm:spPr/>
      <dgm:t>
        <a:bodyPr/>
        <a:lstStyle/>
        <a:p>
          <a:endParaRPr lang="en-US"/>
        </a:p>
      </dgm:t>
    </dgm:pt>
    <dgm:pt modelId="{07780C93-E687-4B41-A257-68633293A407}" type="sibTrans" cxnId="{E07BB15C-8CEB-47AF-B2ED-B903EA9AFA38}">
      <dgm:prSet/>
      <dgm:spPr/>
      <dgm:t>
        <a:bodyPr/>
        <a:lstStyle/>
        <a:p>
          <a:endParaRPr lang="en-US"/>
        </a:p>
      </dgm:t>
    </dgm:pt>
    <dgm:pt modelId="{A2439258-5DFA-4B6D-BF6C-C7AB6D6E3CEF}">
      <dgm:prSet phldrT="[Text]" custT="1"/>
      <dgm:spPr/>
      <dgm:t>
        <a:bodyPr/>
        <a:lstStyle/>
        <a:p>
          <a:pPr algn="jus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p>
      </dgm:t>
    </dgm:pt>
    <dgm:pt modelId="{D2C8B403-886D-403F-B65C-BDF712F550F2}" type="parTrans" cxnId="{EEC1EE13-2B20-464B-982D-29A17B47F17D}">
      <dgm:prSet/>
      <dgm:spPr/>
      <dgm:t>
        <a:bodyPr/>
        <a:lstStyle/>
        <a:p>
          <a:endParaRPr lang="en-US"/>
        </a:p>
      </dgm:t>
    </dgm:pt>
    <dgm:pt modelId="{3E902BD8-25DF-4854-AB83-229D0AA5F15F}" type="sibTrans" cxnId="{EEC1EE13-2B20-464B-982D-29A17B47F17D}">
      <dgm:prSet/>
      <dgm:spPr/>
      <dgm:t>
        <a:bodyPr/>
        <a:lstStyle/>
        <a:p>
          <a:endParaRPr lang="en-US"/>
        </a:p>
      </dgm:t>
    </dgm:pt>
    <dgm:pt modelId="{691DDB4B-ACC2-43AA-9955-9F6283CFC880}">
      <dgm:prSet phldrT="[Text]" custT="1"/>
      <dgm:spPr/>
      <dgm:t>
        <a:bodyPr/>
        <a:lstStyle/>
        <a:p>
          <a:pPr algn="jus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(Tripple Helix)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mệnh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p>
      </dgm:t>
    </dgm:pt>
    <dgm:pt modelId="{468DA220-D2EB-4DA4-8BF3-5F0BEB75345A}" type="parTrans" cxnId="{A7F015A4-0D3B-41D0-8A29-6A2BF3D745B4}">
      <dgm:prSet/>
      <dgm:spPr/>
      <dgm:t>
        <a:bodyPr/>
        <a:lstStyle/>
        <a:p>
          <a:endParaRPr lang="en-US"/>
        </a:p>
      </dgm:t>
    </dgm:pt>
    <dgm:pt modelId="{A4D840A0-EAB3-4228-9489-60A22A41A8A5}" type="sibTrans" cxnId="{A7F015A4-0D3B-41D0-8A29-6A2BF3D745B4}">
      <dgm:prSet/>
      <dgm:spPr/>
      <dgm:t>
        <a:bodyPr/>
        <a:lstStyle/>
        <a:p>
          <a:endParaRPr lang="en-US"/>
        </a:p>
      </dgm:t>
    </dgm:pt>
    <dgm:pt modelId="{EEDC1981-E4AD-4B8D-9CE6-F7683A59A89C}">
      <dgm:prSet phldrT="[Text]" custT="1"/>
      <dgm:spPr/>
      <dgm:t>
        <a:bodyPr/>
        <a:lstStyle/>
        <a:p>
          <a:pPr algn="jus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UBND TP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5-6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phố</a:t>
          </a:r>
          <a:endParaRPr lang="en-US" sz="2000" dirty="0"/>
        </a:p>
      </dgm:t>
    </dgm:pt>
    <dgm:pt modelId="{AB220E14-E2A7-47CF-B356-1E328BF54B79}" type="parTrans" cxnId="{E7DFF037-9352-46CF-A393-A06BB8A1532A}">
      <dgm:prSet/>
      <dgm:spPr/>
      <dgm:t>
        <a:bodyPr/>
        <a:lstStyle/>
        <a:p>
          <a:endParaRPr lang="en-US"/>
        </a:p>
      </dgm:t>
    </dgm:pt>
    <dgm:pt modelId="{4F318C3E-E704-4218-83DF-B480C4376BAA}" type="sibTrans" cxnId="{E7DFF037-9352-46CF-A393-A06BB8A1532A}">
      <dgm:prSet/>
      <dgm:spPr/>
      <dgm:t>
        <a:bodyPr/>
        <a:lstStyle/>
        <a:p>
          <a:endParaRPr lang="en-US"/>
        </a:p>
      </dgm:t>
    </dgm:pt>
    <dgm:pt modelId="{AC842592-9BCA-4D35-A1E7-CE4C24D79745}" type="pres">
      <dgm:prSet presAssocID="{629869D6-4A73-4AB4-98CE-A4D2E5589E76}" presName="diagram" presStyleCnt="0">
        <dgm:presLayoutVars>
          <dgm:chMax val="1"/>
          <dgm:dir/>
          <dgm:animLvl val="ctr"/>
          <dgm:resizeHandles val="exact"/>
        </dgm:presLayoutVars>
      </dgm:prSet>
      <dgm:spPr/>
    </dgm:pt>
    <dgm:pt modelId="{7BC56D6C-6861-4A20-AF2D-0D3F3CDBB47C}" type="pres">
      <dgm:prSet presAssocID="{629869D6-4A73-4AB4-98CE-A4D2E5589E76}" presName="matrix" presStyleCnt="0"/>
      <dgm:spPr/>
    </dgm:pt>
    <dgm:pt modelId="{DF321AA1-F9E8-47E3-A3DD-4219AECD7922}" type="pres">
      <dgm:prSet presAssocID="{629869D6-4A73-4AB4-98CE-A4D2E5589E76}" presName="tile1" presStyleLbl="node1" presStyleIdx="0" presStyleCnt="4" custLinFactNeighborY="-1200"/>
      <dgm:spPr/>
    </dgm:pt>
    <dgm:pt modelId="{852E7FEF-69B7-4DBF-B1BD-8BFF780DE53E}" type="pres">
      <dgm:prSet presAssocID="{629869D6-4A73-4AB4-98CE-A4D2E5589E76}" presName="tile1text" presStyleLbl="node1" presStyleIdx="0" presStyleCnt="4">
        <dgm:presLayoutVars>
          <dgm:chMax val="0"/>
          <dgm:chPref val="0"/>
          <dgm:bulletEnabled val="1"/>
        </dgm:presLayoutVars>
      </dgm:prSet>
      <dgm:spPr/>
    </dgm:pt>
    <dgm:pt modelId="{E2CCCCC3-F88A-49CB-88B2-C8793EB68F49}" type="pres">
      <dgm:prSet presAssocID="{629869D6-4A73-4AB4-98CE-A4D2E5589E76}" presName="tile2" presStyleLbl="node1" presStyleIdx="1" presStyleCnt="4" custLinFactNeighborY="-1200"/>
      <dgm:spPr/>
    </dgm:pt>
    <dgm:pt modelId="{4317FE48-0C66-4BFC-8DF4-CDA3E7F60BC8}" type="pres">
      <dgm:prSet presAssocID="{629869D6-4A73-4AB4-98CE-A4D2E5589E76}" presName="tile2text" presStyleLbl="node1" presStyleIdx="1" presStyleCnt="4">
        <dgm:presLayoutVars>
          <dgm:chMax val="0"/>
          <dgm:chPref val="0"/>
          <dgm:bulletEnabled val="1"/>
        </dgm:presLayoutVars>
      </dgm:prSet>
      <dgm:spPr/>
    </dgm:pt>
    <dgm:pt modelId="{9220E0ED-06CA-4CEE-918E-00FB80280141}" type="pres">
      <dgm:prSet presAssocID="{629869D6-4A73-4AB4-98CE-A4D2E5589E76}" presName="tile3" presStyleLbl="node1" presStyleIdx="2" presStyleCnt="4" custLinFactNeighborY="-1200"/>
      <dgm:spPr/>
    </dgm:pt>
    <dgm:pt modelId="{CA3A8E0F-12FC-4492-9E74-29D657C631E3}" type="pres">
      <dgm:prSet presAssocID="{629869D6-4A73-4AB4-98CE-A4D2E5589E76}" presName="tile3text" presStyleLbl="node1" presStyleIdx="2" presStyleCnt="4">
        <dgm:presLayoutVars>
          <dgm:chMax val="0"/>
          <dgm:chPref val="0"/>
          <dgm:bulletEnabled val="1"/>
        </dgm:presLayoutVars>
      </dgm:prSet>
      <dgm:spPr/>
    </dgm:pt>
    <dgm:pt modelId="{53D0B81A-7294-49FA-8ABB-8D4F0A02CD09}" type="pres">
      <dgm:prSet presAssocID="{629869D6-4A73-4AB4-98CE-A4D2E5589E76}" presName="tile4" presStyleLbl="node1" presStyleIdx="3" presStyleCnt="4" custLinFactNeighborY="-1200"/>
      <dgm:spPr/>
    </dgm:pt>
    <dgm:pt modelId="{550C1607-631A-4748-ACE9-6B0DBD78DD0E}" type="pres">
      <dgm:prSet presAssocID="{629869D6-4A73-4AB4-98CE-A4D2E5589E76}" presName="tile4text" presStyleLbl="node1" presStyleIdx="3" presStyleCnt="4">
        <dgm:presLayoutVars>
          <dgm:chMax val="0"/>
          <dgm:chPref val="0"/>
          <dgm:bulletEnabled val="1"/>
        </dgm:presLayoutVars>
      </dgm:prSet>
      <dgm:spPr/>
    </dgm:pt>
    <dgm:pt modelId="{E773A34E-3B8E-428F-B1E2-C0535FE55887}" type="pres">
      <dgm:prSet presAssocID="{629869D6-4A73-4AB4-98CE-A4D2E5589E76}" presName="centerTile" presStyleLbl="fgShp" presStyleIdx="0" presStyleCnt="1" custLinFactNeighborY="-2399">
        <dgm:presLayoutVars>
          <dgm:chMax val="0"/>
          <dgm:chPref val="0"/>
        </dgm:presLayoutVars>
      </dgm:prSet>
      <dgm:spPr/>
    </dgm:pt>
  </dgm:ptLst>
  <dgm:cxnLst>
    <dgm:cxn modelId="{BB6BF602-902E-43EC-9670-D311C6B9F82E}" type="presOf" srcId="{EEDC1981-E4AD-4B8D-9CE6-F7683A59A89C}" destId="{550C1607-631A-4748-ACE9-6B0DBD78DD0E}" srcOrd="1" destOrd="0" presId="urn:microsoft.com/office/officeart/2005/8/layout/matrix1"/>
    <dgm:cxn modelId="{284FEF0A-6B0B-44FA-B7E2-41E52A88538A}" srcId="{629869D6-4A73-4AB4-98CE-A4D2E5589E76}" destId="{30C31733-1088-404E-AFE2-CFF95B4B30FA}" srcOrd="0" destOrd="0" parTransId="{A68C1B57-7094-4707-9618-CAB14086B14B}" sibTransId="{A5014C1E-0801-449C-BF8F-8E735F0AECF5}"/>
    <dgm:cxn modelId="{EEC1EE13-2B20-464B-982D-29A17B47F17D}" srcId="{30C31733-1088-404E-AFE2-CFF95B4B30FA}" destId="{A2439258-5DFA-4B6D-BF6C-C7AB6D6E3CEF}" srcOrd="1" destOrd="0" parTransId="{D2C8B403-886D-403F-B65C-BDF712F550F2}" sibTransId="{3E902BD8-25DF-4854-AB83-229D0AA5F15F}"/>
    <dgm:cxn modelId="{F39F6C2E-F918-475D-8989-DC4ED7234152}" type="presOf" srcId="{A51EA5F7-6B31-4287-BC1C-6DE286A02CCB}" destId="{DF321AA1-F9E8-47E3-A3DD-4219AECD7922}" srcOrd="0" destOrd="0" presId="urn:microsoft.com/office/officeart/2005/8/layout/matrix1"/>
    <dgm:cxn modelId="{E7DFF037-9352-46CF-A393-A06BB8A1532A}" srcId="{30C31733-1088-404E-AFE2-CFF95B4B30FA}" destId="{EEDC1981-E4AD-4B8D-9CE6-F7683A59A89C}" srcOrd="3" destOrd="0" parTransId="{AB220E14-E2A7-47CF-B356-1E328BF54B79}" sibTransId="{4F318C3E-E704-4218-83DF-B480C4376BAA}"/>
    <dgm:cxn modelId="{E07BB15C-8CEB-47AF-B2ED-B903EA9AFA38}" srcId="{30C31733-1088-404E-AFE2-CFF95B4B30FA}" destId="{A51EA5F7-6B31-4287-BC1C-6DE286A02CCB}" srcOrd="0" destOrd="0" parTransId="{C2E3663E-2DD5-41C9-80A2-C84FE7D2EA53}" sibTransId="{07780C93-E687-4B41-A257-68633293A407}"/>
    <dgm:cxn modelId="{E6BE8545-4111-4524-950A-EBCE6AEA0133}" type="presOf" srcId="{A2439258-5DFA-4B6D-BF6C-C7AB6D6E3CEF}" destId="{4317FE48-0C66-4BFC-8DF4-CDA3E7F60BC8}" srcOrd="1" destOrd="0" presId="urn:microsoft.com/office/officeart/2005/8/layout/matrix1"/>
    <dgm:cxn modelId="{7EF12A6A-BDA1-4B4A-85D8-9E8ECD2E9C4C}" type="presOf" srcId="{691DDB4B-ACC2-43AA-9955-9F6283CFC880}" destId="{CA3A8E0F-12FC-4492-9E74-29D657C631E3}" srcOrd="1" destOrd="0" presId="urn:microsoft.com/office/officeart/2005/8/layout/matrix1"/>
    <dgm:cxn modelId="{8470CD73-7D02-4F88-921D-8BB56E45C10E}" type="presOf" srcId="{A2439258-5DFA-4B6D-BF6C-C7AB6D6E3CEF}" destId="{E2CCCCC3-F88A-49CB-88B2-C8793EB68F49}" srcOrd="0" destOrd="0" presId="urn:microsoft.com/office/officeart/2005/8/layout/matrix1"/>
    <dgm:cxn modelId="{26686696-2DDD-4F40-970E-75C40E49086B}" type="presOf" srcId="{EEDC1981-E4AD-4B8D-9CE6-F7683A59A89C}" destId="{53D0B81A-7294-49FA-8ABB-8D4F0A02CD09}" srcOrd="0" destOrd="0" presId="urn:microsoft.com/office/officeart/2005/8/layout/matrix1"/>
    <dgm:cxn modelId="{A7F015A4-0D3B-41D0-8A29-6A2BF3D745B4}" srcId="{30C31733-1088-404E-AFE2-CFF95B4B30FA}" destId="{691DDB4B-ACC2-43AA-9955-9F6283CFC880}" srcOrd="2" destOrd="0" parTransId="{468DA220-D2EB-4DA4-8BF3-5F0BEB75345A}" sibTransId="{A4D840A0-EAB3-4228-9489-60A22A41A8A5}"/>
    <dgm:cxn modelId="{B4F3DCDB-FA4C-45A0-AA5B-21E008F8BF82}" type="presOf" srcId="{A51EA5F7-6B31-4287-BC1C-6DE286A02CCB}" destId="{852E7FEF-69B7-4DBF-B1BD-8BFF780DE53E}" srcOrd="1" destOrd="0" presId="urn:microsoft.com/office/officeart/2005/8/layout/matrix1"/>
    <dgm:cxn modelId="{0DA9DFE2-8F67-45E6-850A-712A930EAF69}" type="presOf" srcId="{30C31733-1088-404E-AFE2-CFF95B4B30FA}" destId="{E773A34E-3B8E-428F-B1E2-C0535FE55887}" srcOrd="0" destOrd="0" presId="urn:microsoft.com/office/officeart/2005/8/layout/matrix1"/>
    <dgm:cxn modelId="{8F122DE5-1155-4798-B3FD-CB9CFC3D94D0}" type="presOf" srcId="{691DDB4B-ACC2-43AA-9955-9F6283CFC880}" destId="{9220E0ED-06CA-4CEE-918E-00FB80280141}" srcOrd="0" destOrd="0" presId="urn:microsoft.com/office/officeart/2005/8/layout/matrix1"/>
    <dgm:cxn modelId="{2C40A3F4-528A-4DA3-BEB0-6EFD3FB81289}" type="presOf" srcId="{629869D6-4A73-4AB4-98CE-A4D2E5589E76}" destId="{AC842592-9BCA-4D35-A1E7-CE4C24D79745}" srcOrd="0" destOrd="0" presId="urn:microsoft.com/office/officeart/2005/8/layout/matrix1"/>
    <dgm:cxn modelId="{D314820F-DD58-4FDC-8D7E-343179CB6777}" type="presParOf" srcId="{AC842592-9BCA-4D35-A1E7-CE4C24D79745}" destId="{7BC56D6C-6861-4A20-AF2D-0D3F3CDBB47C}" srcOrd="0" destOrd="0" presId="urn:microsoft.com/office/officeart/2005/8/layout/matrix1"/>
    <dgm:cxn modelId="{F9851DD2-5C99-4E20-8A86-8F14CB8DE958}" type="presParOf" srcId="{7BC56D6C-6861-4A20-AF2D-0D3F3CDBB47C}" destId="{DF321AA1-F9E8-47E3-A3DD-4219AECD7922}" srcOrd="0" destOrd="0" presId="urn:microsoft.com/office/officeart/2005/8/layout/matrix1"/>
    <dgm:cxn modelId="{F0724DE7-88F3-4883-A84A-EA779D0FDECB}" type="presParOf" srcId="{7BC56D6C-6861-4A20-AF2D-0D3F3CDBB47C}" destId="{852E7FEF-69B7-4DBF-B1BD-8BFF780DE53E}" srcOrd="1" destOrd="0" presId="urn:microsoft.com/office/officeart/2005/8/layout/matrix1"/>
    <dgm:cxn modelId="{80F764FD-621B-4513-BC34-BCB8E266426B}" type="presParOf" srcId="{7BC56D6C-6861-4A20-AF2D-0D3F3CDBB47C}" destId="{E2CCCCC3-F88A-49CB-88B2-C8793EB68F49}" srcOrd="2" destOrd="0" presId="urn:microsoft.com/office/officeart/2005/8/layout/matrix1"/>
    <dgm:cxn modelId="{14545F27-DBC4-44CF-BC0C-08B94791BAB9}" type="presParOf" srcId="{7BC56D6C-6861-4A20-AF2D-0D3F3CDBB47C}" destId="{4317FE48-0C66-4BFC-8DF4-CDA3E7F60BC8}" srcOrd="3" destOrd="0" presId="urn:microsoft.com/office/officeart/2005/8/layout/matrix1"/>
    <dgm:cxn modelId="{49F5E0C6-4D76-4306-ADBA-D13C9673EA82}" type="presParOf" srcId="{7BC56D6C-6861-4A20-AF2D-0D3F3CDBB47C}" destId="{9220E0ED-06CA-4CEE-918E-00FB80280141}" srcOrd="4" destOrd="0" presId="urn:microsoft.com/office/officeart/2005/8/layout/matrix1"/>
    <dgm:cxn modelId="{175CEB2D-A674-43ED-B12B-73494A8B115E}" type="presParOf" srcId="{7BC56D6C-6861-4A20-AF2D-0D3F3CDBB47C}" destId="{CA3A8E0F-12FC-4492-9E74-29D657C631E3}" srcOrd="5" destOrd="0" presId="urn:microsoft.com/office/officeart/2005/8/layout/matrix1"/>
    <dgm:cxn modelId="{FB11B0F4-4287-4B4D-BE2E-E10F031441DB}" type="presParOf" srcId="{7BC56D6C-6861-4A20-AF2D-0D3F3CDBB47C}" destId="{53D0B81A-7294-49FA-8ABB-8D4F0A02CD09}" srcOrd="6" destOrd="0" presId="urn:microsoft.com/office/officeart/2005/8/layout/matrix1"/>
    <dgm:cxn modelId="{E568A5DC-3980-4D1B-B603-4EEAF304E4A4}" type="presParOf" srcId="{7BC56D6C-6861-4A20-AF2D-0D3F3CDBB47C}" destId="{550C1607-631A-4748-ACE9-6B0DBD78DD0E}" srcOrd="7" destOrd="0" presId="urn:microsoft.com/office/officeart/2005/8/layout/matrix1"/>
    <dgm:cxn modelId="{E99C580E-1314-46B1-BD19-8E201085C1EB}" type="presParOf" srcId="{AC842592-9BCA-4D35-A1E7-CE4C24D79745}" destId="{E773A34E-3B8E-428F-B1E2-C0535FE55887}"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21AA1-F9E8-47E3-A3DD-4219AECD7922}">
      <dsp:nvSpPr>
        <dsp:cNvPr id="0" name=""/>
        <dsp:cNvSpPr/>
      </dsp:nvSpPr>
      <dsp:spPr>
        <a:xfrm rot="16200000">
          <a:off x="1041664" y="-1041664"/>
          <a:ext cx="2881841" cy="4965170"/>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mj-lt"/>
            <a:buNone/>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chuỗi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200" dirty="0"/>
        </a:p>
      </dsp:txBody>
      <dsp:txXfrm rot="5400000">
        <a:off x="0" y="0"/>
        <a:ext cx="4965170" cy="2161381"/>
      </dsp:txXfrm>
    </dsp:sp>
    <dsp:sp modelId="{E2CCCCC3-F88A-49CB-88B2-C8793EB68F49}">
      <dsp:nvSpPr>
        <dsp:cNvPr id="0" name=""/>
        <dsp:cNvSpPr/>
      </dsp:nvSpPr>
      <dsp:spPr>
        <a:xfrm>
          <a:off x="4965170" y="0"/>
          <a:ext cx="4965170" cy="2881841"/>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mj-lt"/>
            <a:buNone/>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200" dirty="0"/>
        </a:p>
      </dsp:txBody>
      <dsp:txXfrm>
        <a:off x="4965170" y="0"/>
        <a:ext cx="4965170" cy="2161381"/>
      </dsp:txXfrm>
    </dsp:sp>
    <dsp:sp modelId="{9220E0ED-06CA-4CEE-918E-00FB80280141}">
      <dsp:nvSpPr>
        <dsp:cNvPr id="0" name=""/>
        <dsp:cNvSpPr/>
      </dsp:nvSpPr>
      <dsp:spPr>
        <a:xfrm rot="10800000">
          <a:off x="0" y="2847259"/>
          <a:ext cx="4965170" cy="2881841"/>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mj-lt"/>
            <a:buNone/>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(Tripple Helix)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sứ</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mệnh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200" dirty="0"/>
        </a:p>
      </dsp:txBody>
      <dsp:txXfrm rot="10800000">
        <a:off x="0" y="3567720"/>
        <a:ext cx="4965170" cy="2161381"/>
      </dsp:txXfrm>
    </dsp:sp>
    <dsp:sp modelId="{53D0B81A-7294-49FA-8ABB-8D4F0A02CD09}">
      <dsp:nvSpPr>
        <dsp:cNvPr id="0" name=""/>
        <dsp:cNvSpPr/>
      </dsp:nvSpPr>
      <dsp:spPr>
        <a:xfrm rot="5400000">
          <a:off x="6006834" y="1805595"/>
          <a:ext cx="2881841" cy="4965170"/>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mj-lt"/>
            <a:buNone/>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4. UBND TP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5-6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000" kern="1200" dirty="0" err="1">
              <a:effectLst/>
              <a:latin typeface="Times New Roman" panose="02020603050405020304" pitchFamily="18" charset="0"/>
              <a:ea typeface="Calibri" panose="020F0502020204030204" pitchFamily="34" charset="0"/>
              <a:cs typeface="Times New Roman" panose="02020603050405020304" pitchFamily="18" charset="0"/>
            </a:rPr>
            <a:t>phố</a:t>
          </a:r>
          <a:endParaRPr lang="en-US" sz="2000" kern="1200" dirty="0"/>
        </a:p>
      </dsp:txBody>
      <dsp:txXfrm rot="-5400000">
        <a:off x="4965171" y="3567719"/>
        <a:ext cx="4965170" cy="2161381"/>
      </dsp:txXfrm>
    </dsp:sp>
    <dsp:sp modelId="{E773A34E-3B8E-428F-B1E2-C0535FE55887}">
      <dsp:nvSpPr>
        <dsp:cNvPr id="0" name=""/>
        <dsp:cNvSpPr/>
      </dsp:nvSpPr>
      <dsp:spPr>
        <a:xfrm>
          <a:off x="3475619" y="2126813"/>
          <a:ext cx="2979102" cy="1440920"/>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mj-lt"/>
            <a:buNone/>
          </a:pPr>
          <a:r>
            <a:rPr lang="en-US" sz="3600" b="1" kern="1200" dirty="0" err="1">
              <a:solidFill>
                <a:srgbClr val="FF0000"/>
              </a:solidFill>
            </a:rPr>
            <a:t>Cách</a:t>
          </a:r>
          <a:r>
            <a:rPr lang="en-US" sz="3600" b="1" kern="1200" dirty="0">
              <a:solidFill>
                <a:srgbClr val="FF0000"/>
              </a:solidFill>
            </a:rPr>
            <a:t> </a:t>
          </a:r>
          <a:r>
            <a:rPr lang="en-US" sz="3600" b="1" kern="1200" dirty="0" err="1">
              <a:solidFill>
                <a:srgbClr val="FF0000"/>
              </a:solidFill>
            </a:rPr>
            <a:t>làm</a:t>
          </a:r>
          <a:endParaRPr lang="en-US" sz="3600" b="1" kern="1200" dirty="0">
            <a:solidFill>
              <a:srgbClr val="FF0000"/>
            </a:solidFill>
          </a:endParaRPr>
        </a:p>
      </dsp:txBody>
      <dsp:txXfrm>
        <a:off x="3545959" y="2197153"/>
        <a:ext cx="2838422" cy="130024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9/14/2023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9/14/2023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00180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50482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4845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737892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42588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59272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of one of the points of interest for your country.</a:t>
            </a:r>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9697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129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412797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66739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24366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11945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5068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9/14/2023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9/14/2023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9/14/2023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9/14/2023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9/14/2023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9/14/2023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9/14/2023</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9/14/2023</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9/14/2023</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9/14/2023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9/14/2023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9/14/2023</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3.xml" /><Relationship Id="rId1" Type="http://schemas.openxmlformats.org/officeDocument/2006/relationships/slideLayout" Target="../slideLayouts/slideLayout4.xml" /><Relationship Id="rId4" Type="http://schemas.openxmlformats.org/officeDocument/2006/relationships/image" Target="../media/image12.png" /></Relationships>
</file>

<file path=ppt/slides/_rels/slide15.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 /><Relationship Id="rId3" Type="http://schemas.openxmlformats.org/officeDocument/2006/relationships/diagramData" Target="../diagrams/data1.xml" /><Relationship Id="rId7" Type="http://schemas.microsoft.com/office/2007/relationships/diagramDrawing" Target="../diagrams/drawing1.xml" /><Relationship Id="rId12" Type="http://schemas.microsoft.com/office/2007/relationships/diagramDrawing" Target="../diagrams/drawing2.xml" /><Relationship Id="rId2" Type="http://schemas.openxmlformats.org/officeDocument/2006/relationships/notesSlide" Target="../notesSlides/notesSlide3.xml" /><Relationship Id="rId1" Type="http://schemas.openxmlformats.org/officeDocument/2006/relationships/slideLayout" Target="../slideLayouts/slideLayout4.xml" /><Relationship Id="rId6" Type="http://schemas.openxmlformats.org/officeDocument/2006/relationships/diagramColors" Target="../diagrams/colors1.xml" /><Relationship Id="rId11" Type="http://schemas.openxmlformats.org/officeDocument/2006/relationships/diagramColors" Target="../diagrams/colors2.xml" /><Relationship Id="rId5" Type="http://schemas.openxmlformats.org/officeDocument/2006/relationships/diagramQuickStyle" Target="../diagrams/quickStyle1.xml" /><Relationship Id="rId10" Type="http://schemas.openxmlformats.org/officeDocument/2006/relationships/diagramQuickStyle" Target="../diagrams/quickStyle2.xml" /><Relationship Id="rId4" Type="http://schemas.openxmlformats.org/officeDocument/2006/relationships/diagramLayout" Target="../diagrams/layout1.xml" /><Relationship Id="rId9" Type="http://schemas.openxmlformats.org/officeDocument/2006/relationships/diagramLayout" Target="../diagrams/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8.xml" /><Relationship Id="rId1" Type="http://schemas.openxmlformats.org/officeDocument/2006/relationships/slideLayout" Target="../slideLayouts/slideLayout4.xml"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412" y="365448"/>
            <a:ext cx="11582399" cy="3048001"/>
          </a:xfrm>
        </p:spPr>
        <p:txBody>
          <a:bodyPr>
            <a:normAutofit/>
          </a:bodyPr>
          <a:lstStyle/>
          <a:p>
            <a:pPr marL="0" marR="0" algn="ct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BÁO CÁO: ĐỀ ÁN ĐẠI HỌC – KHỞI NGHIỆP</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địa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bàn</a:t>
            </a:r>
            <a:r>
              <a:rPr lang="en-US" sz="1800" i="1" dirty="0">
                <a:effectLst/>
                <a:latin typeface="Times New Roman" panose="02020603050405020304" pitchFamily="18" charset="0"/>
                <a:ea typeface="Calibri" panose="020F0502020204030204" pitchFamily="34" charset="0"/>
              </a:rPr>
              <a:t> TPHCM </a:t>
            </a:r>
            <a:r>
              <a:rPr lang="en-US" sz="1800" i="1" dirty="0" err="1">
                <a:effectLst/>
                <a:latin typeface="Times New Roman" panose="02020603050405020304" pitchFamily="18" charset="0"/>
                <a:ea typeface="Calibri" panose="020F0502020204030204" pitchFamily="34" charset="0"/>
              </a:rPr>
              <a:t>tại</a:t>
            </a:r>
            <a:r>
              <a:rPr lang="en-US" sz="1800" i="1" dirty="0">
                <a:effectLst/>
                <a:latin typeface="Times New Roman" panose="02020603050405020304" pitchFamily="18" charset="0"/>
                <a:ea typeface="Calibri" panose="020F0502020204030204" pitchFamily="34" charset="0"/>
              </a:rPr>
              <a:t> Đại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Bách</a:t>
            </a:r>
            <a:r>
              <a:rPr lang="en-US" sz="1800" i="1" dirty="0">
                <a:effectLst/>
                <a:latin typeface="Times New Roman" panose="02020603050405020304" pitchFamily="18" charset="0"/>
                <a:ea typeface="Calibri" panose="020F0502020204030204" pitchFamily="34" charset="0"/>
              </a:rPr>
              <a:t> Khoa TPHCM)</a:t>
            </a:r>
            <a:endParaRPr lang="en-US" sz="3200" b="1" i="0" dirty="0">
              <a:solidFill>
                <a:srgbClr val="0070C0"/>
              </a:solidFill>
              <a:effectLst/>
              <a:latin typeface="Roboto" panose="02000000000000000000" pitchFamily="2" charset="0"/>
            </a:endParaRPr>
          </a:p>
        </p:txBody>
      </p:sp>
      <p:sp>
        <p:nvSpPr>
          <p:cNvPr id="5" name="Subtitle 4"/>
          <p:cNvSpPr>
            <a:spLocks noGrp="1"/>
          </p:cNvSpPr>
          <p:nvPr>
            <p:ph type="subTitle" idx="1"/>
          </p:nvPr>
        </p:nvSpPr>
        <p:spPr>
          <a:xfrm>
            <a:off x="2513012" y="4648200"/>
            <a:ext cx="9525000" cy="1143000"/>
          </a:xfrm>
        </p:spPr>
        <p:txBody>
          <a:bodyPr>
            <a:normAutofit/>
          </a:bodyPr>
          <a:lstStyle/>
          <a:p>
            <a:pPr algn="r"/>
            <a:r>
              <a:rPr lang="vi-VN" b="1" i="0" dirty="0">
                <a:solidFill>
                  <a:srgbClr val="000000"/>
                </a:solidFill>
                <a:effectLst/>
                <a:latin typeface="Roboto" panose="02000000000000000000" pitchFamily="2" charset="0"/>
              </a:rPr>
              <a:t>CEO Đặng Đức Thành</a:t>
            </a:r>
            <a:endParaRPr lang="vi-VN" b="0" i="0" dirty="0">
              <a:solidFill>
                <a:srgbClr val="000000"/>
              </a:solidFill>
              <a:effectLst/>
              <a:latin typeface="Roboto" panose="02000000000000000000" pitchFamily="2" charset="0"/>
            </a:endParaRPr>
          </a:p>
          <a:p>
            <a:pPr algn="r"/>
            <a:r>
              <a:rPr lang="vi-VN" b="1" i="0" dirty="0">
                <a:solidFill>
                  <a:schemeClr val="accent6">
                    <a:lumMod val="75000"/>
                  </a:schemeClr>
                </a:solidFill>
                <a:effectLst/>
                <a:latin typeface="Roboto" panose="02000000000000000000" pitchFamily="2" charset="0"/>
              </a:rPr>
              <a:t>Chủ tịch CLB Các nhà Kinh tế (VEC)</a:t>
            </a:r>
            <a:endParaRPr lang="vi-VN" b="0" i="0" dirty="0">
              <a:solidFill>
                <a:schemeClr val="accent6">
                  <a:lumMod val="75000"/>
                </a:schemeClr>
              </a:solidFill>
              <a:effectLst/>
              <a:latin typeface="Roboto" panose="02000000000000000000" pitchFamily="2" charset="0"/>
            </a:endParaRPr>
          </a:p>
          <a:p>
            <a:pPr algn="r"/>
            <a:r>
              <a:rPr lang="vi-VN" b="1" i="0" dirty="0">
                <a:solidFill>
                  <a:schemeClr val="accent6">
                    <a:lumMod val="75000"/>
                  </a:schemeClr>
                </a:solidFill>
                <a:effectLst/>
                <a:latin typeface="Roboto" panose="02000000000000000000" pitchFamily="2" charset="0"/>
              </a:rPr>
              <a:t>Ủy viên Ban Chấp hành Liên đoàn Thương mại và Công nghiệp Việt Nam (VCCI)</a:t>
            </a:r>
            <a:endParaRPr lang="vi-VN" b="0" i="0" dirty="0">
              <a:solidFill>
                <a:schemeClr val="accent6">
                  <a:lumMod val="75000"/>
                </a:schemeClr>
              </a:solidFill>
              <a:effectLst/>
              <a:latin typeface="Roboto" panose="02000000000000000000" pitchFamily="2" charset="0"/>
            </a:endParaRP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990600"/>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225425" y="1143000"/>
            <a:ext cx="11582400" cy="5865067"/>
          </a:xfrm>
          <a:prstGeom prst="rect">
            <a:avLst/>
          </a:prstGeom>
          <a:noFill/>
          <a:ln>
            <a:solidFill>
              <a:schemeClr val="bg2"/>
            </a:solidFill>
          </a:ln>
        </p:spPr>
        <p:txBody>
          <a:bodyPr wrap="square">
            <a:spAutoFit/>
          </a:bodyPr>
          <a:lstStyle/>
          <a:p>
            <a:pPr marR="0" lvl="0" algn="just">
              <a:lnSpc>
                <a:spcPct val="150000"/>
              </a:lnSpc>
              <a:spcBef>
                <a:spcPts val="0"/>
              </a:spcBef>
              <a:spcAft>
                <a:spcPts val="80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II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Đại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đột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tạo ở TPHCM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ở VN)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1.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b="1" dirty="0">
                <a:latin typeface="Times New Roman" panose="02020603050405020304" pitchFamily="18" charset="0"/>
                <a:ea typeface="Calibri" panose="020F0502020204030204" pitchFamily="34" charset="0"/>
                <a:cs typeface="Times New Roman" panose="02020603050405020304" pitchFamily="18" charset="0"/>
              </a:rPr>
              <a:t> TP. HCM</a:t>
            </a:r>
          </a:p>
          <a:p>
            <a:pPr marL="0" marR="0" indent="457200" algn="just">
              <a:lnSpc>
                <a:spcPct val="150000"/>
              </a:lnSpc>
              <a:spcBef>
                <a:spcPts val="0"/>
              </a:spcBef>
              <a:spcAft>
                <a:spcPts val="800"/>
              </a:spcAft>
            </a:pP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TP.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1550" dirty="0">
                <a:latin typeface="Times New Roman" panose="02020603050405020304" pitchFamily="18" charset="0"/>
                <a:ea typeface="Calibri" panose="020F0502020204030204" pitchFamily="34" charset="0"/>
                <a:cs typeface="Times New Roman" panose="02020603050405020304" pitchFamily="18" charset="0"/>
              </a:rPr>
              <a:t>í Minh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1550" dirty="0">
                <a:latin typeface="Times New Roman" panose="02020603050405020304" pitchFamily="18" charset="0"/>
                <a:ea typeface="Calibri" panose="020F0502020204030204" pitchFamily="34" charset="0"/>
                <a:cs typeface="Times New Roman" panose="02020603050405020304" pitchFamily="18" charset="0"/>
              </a:rPr>
              <a:t> 0.6% </a:t>
            </a:r>
            <a:r>
              <a:rPr lang="en-US" sz="155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50" dirty="0">
                <a:latin typeface="Times New Roman" panose="02020603050405020304" pitchFamily="18" charset="0"/>
                <a:ea typeface="Calibri" panose="020F0502020204030204" pitchFamily="34" charset="0"/>
                <a:cs typeface="Times New Roman" panose="02020603050405020304" pitchFamily="18" charset="0"/>
              </a:rPr>
              <a:t> 8,34% </a:t>
            </a:r>
            <a:r>
              <a:rPr lang="en-US" sz="1550" dirty="0" err="1">
                <a:latin typeface="Times New Roman" panose="02020603050405020304" pitchFamily="18" charset="0"/>
                <a:ea typeface="Calibri" panose="020F0502020204030204" pitchFamily="34" charset="0"/>
                <a:cs typeface="Times New Roman" panose="02020603050405020304" pitchFamily="18" charset="0"/>
              </a:rPr>
              <a:t>dân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số</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1550" dirty="0">
                <a:latin typeface="Times New Roman" panose="02020603050405020304" pitchFamily="18" charset="0"/>
                <a:ea typeface="Calibri" panose="020F0502020204030204" pitchFamily="34" charset="0"/>
                <a:cs typeface="Times New Roman" panose="02020603050405020304" pitchFamily="18" charset="0"/>
              </a:rPr>
              <a:t> Nam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1550" dirty="0">
                <a:latin typeface="Times New Roman" panose="02020603050405020304" pitchFamily="18" charset="0"/>
                <a:ea typeface="Calibri" panose="020F0502020204030204" pitchFamily="34" charset="0"/>
                <a:cs typeface="Times New Roman" panose="02020603050405020304" pitchFamily="18" charset="0"/>
              </a:rPr>
              <a:t> 20.5% GDP.</a:t>
            </a:r>
          </a:p>
          <a:p>
            <a:pPr marL="285750" marR="0" indent="-285750" algn="just">
              <a:lnSpc>
                <a:spcPct val="150000"/>
              </a:lnSpc>
              <a:spcBef>
                <a:spcPts val="0"/>
              </a:spcBef>
              <a:spcAft>
                <a:spcPts val="800"/>
              </a:spcAft>
              <a:buFontTx/>
              <a:buChar char="-"/>
            </a:pP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Thu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ngân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TP.HCM  (Theo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TP.HCM)</a:t>
            </a:r>
          </a:p>
          <a:p>
            <a:pPr lvl="1" algn="just">
              <a:lnSpc>
                <a:spcPct val="150000"/>
              </a:lnSpc>
              <a:spcAft>
                <a:spcPts val="800"/>
              </a:spcAft>
            </a:pP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550" dirty="0">
                <a:latin typeface="Times New Roman" panose="02020603050405020304" pitchFamily="18" charset="0"/>
                <a:ea typeface="Calibri" panose="020F0502020204030204" pitchFamily="34" charset="0"/>
                <a:cs typeface="Times New Roman" panose="02020603050405020304" pitchFamily="18" charset="0"/>
              </a:rPr>
              <a:t> 2020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thu</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ngân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1550" dirty="0">
                <a:latin typeface="Times New Roman" panose="02020603050405020304" pitchFamily="18" charset="0"/>
                <a:ea typeface="Calibri" panose="020F0502020204030204" pitchFamily="34" charset="0"/>
                <a:cs typeface="Times New Roman" panose="02020603050405020304" pitchFamily="18" charset="0"/>
              </a:rPr>
              <a:t> TP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1550" dirty="0">
                <a:latin typeface="Times New Roman" panose="02020603050405020304" pitchFamily="18" charset="0"/>
                <a:ea typeface="Calibri" panose="020F0502020204030204" pitchFamily="34" charset="0"/>
                <a:cs typeface="Times New Roman" panose="02020603050405020304" pitchFamily="18" charset="0"/>
              </a:rPr>
              <a:t> 371.000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tỷ</a:t>
            </a:r>
            <a:r>
              <a:rPr lang="en-US" sz="1550" dirty="0">
                <a:latin typeface="Times New Roman" panose="02020603050405020304" pitchFamily="18" charset="0"/>
                <a:ea typeface="Calibri" panose="020F0502020204030204" pitchFamily="34" charset="0"/>
                <a:cs typeface="Times New Roman" panose="02020603050405020304" pitchFamily="18" charset="0"/>
              </a:rPr>
              <a:t> VNĐ</a:t>
            </a:r>
          </a:p>
          <a:p>
            <a:pPr lvl="1" algn="just">
              <a:lnSpc>
                <a:spcPct val="150000"/>
              </a:lnSpc>
              <a:spcAft>
                <a:spcPts val="800"/>
              </a:spcAft>
            </a:pP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2021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ngân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TP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383.703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VND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 5%)</a:t>
            </a:r>
          </a:p>
          <a:p>
            <a:pPr lvl="1" algn="just">
              <a:lnSpc>
                <a:spcPct val="150000"/>
              </a:lnSpc>
              <a:spcAft>
                <a:spcPts val="800"/>
              </a:spcAft>
            </a:pP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550" dirty="0">
                <a:latin typeface="Times New Roman" panose="02020603050405020304" pitchFamily="18" charset="0"/>
                <a:ea typeface="Calibri" panose="020F0502020204030204" pitchFamily="34" charset="0"/>
                <a:cs typeface="Times New Roman" panose="02020603050405020304" pitchFamily="18" charset="0"/>
              </a:rPr>
              <a:t> 2022 Thành </a:t>
            </a:r>
            <a:r>
              <a:rPr lang="en-US" sz="1550" dirty="0" err="1">
                <a:latin typeface="Times New Roman" panose="02020603050405020304" pitchFamily="18" charset="0"/>
                <a:ea typeface="Calibri" panose="020F0502020204030204" pitchFamily="34" charset="0"/>
                <a:cs typeface="Times New Roman" panose="02020603050405020304" pitchFamily="18" charset="0"/>
              </a:rPr>
              <a:t>phố</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thu</a:t>
            </a:r>
            <a:r>
              <a:rPr lang="en-US" sz="1550" dirty="0">
                <a:latin typeface="Times New Roman" panose="02020603050405020304" pitchFamily="18" charset="0"/>
                <a:ea typeface="Calibri" panose="020F0502020204030204" pitchFamily="34" charset="0"/>
                <a:cs typeface="Times New Roman" panose="02020603050405020304" pitchFamily="18" charset="0"/>
              </a:rPr>
              <a:t> Ngân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550" dirty="0">
                <a:latin typeface="Times New Roman" panose="02020603050405020304" pitchFamily="18" charset="0"/>
                <a:ea typeface="Calibri" panose="020F0502020204030204" pitchFamily="34" charset="0"/>
                <a:cs typeface="Times New Roman" panose="02020603050405020304" pitchFamily="18" charset="0"/>
              </a:rPr>
              <a:t> 471.562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tỷ</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1550" dirty="0">
                <a:latin typeface="Times New Roman" panose="02020603050405020304" pitchFamily="18" charset="0"/>
                <a:ea typeface="Calibri" panose="020F0502020204030204" pitchFamily="34" charset="0"/>
                <a:cs typeface="Times New Roman" panose="02020603050405020304" pitchFamily="18" charset="0"/>
              </a:rPr>
              <a:t> 121,99% </a:t>
            </a:r>
            <a:r>
              <a:rPr lang="en-US" sz="1550" dirty="0" err="1">
                <a:latin typeface="Times New Roman" panose="02020603050405020304" pitchFamily="18" charset="0"/>
                <a:ea typeface="Calibri" panose="020F0502020204030204" pitchFamily="34" charset="0"/>
                <a:cs typeface="Times New Roman" panose="02020603050405020304" pitchFamily="18" charset="0"/>
              </a:rPr>
              <a:t>dự</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1550" dirty="0">
                <a:latin typeface="Times New Roman" panose="02020603050405020304" pitchFamily="18" charset="0"/>
                <a:ea typeface="Calibri" panose="020F0502020204030204" pitchFamily="34" charset="0"/>
                <a:cs typeface="Times New Roman" panose="02020603050405020304" pitchFamily="18" charset="0"/>
              </a:rPr>
              <a:t> 23,6% so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1550" dirty="0">
                <a:latin typeface="Times New Roman" panose="02020603050405020304" pitchFamily="18" charset="0"/>
                <a:ea typeface="Calibri" panose="020F0502020204030204" pitchFamily="34" charset="0"/>
                <a:cs typeface="Times New Roman" panose="02020603050405020304" pitchFamily="18" charset="0"/>
              </a:rPr>
              <a:t>)</a:t>
            </a:r>
          </a:p>
          <a:p>
            <a:pPr lvl="1" algn="just">
              <a:lnSpc>
                <a:spcPct val="150000"/>
              </a:lnSpc>
              <a:spcAft>
                <a:spcPts val="800"/>
              </a:spcAft>
            </a:pPr>
            <a:r>
              <a:rPr lang="en-US" sz="155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là</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thu</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ngân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1550" dirty="0">
                <a:latin typeface="Times New Roman" panose="02020603050405020304" pitchFamily="18" charset="0"/>
                <a:ea typeface="Calibri" panose="020F0502020204030204" pitchFamily="34" charset="0"/>
                <a:cs typeface="Times New Roman" panose="02020603050405020304" pitchFamily="18" charset="0"/>
              </a:rPr>
              <a:t> TP.HCM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1550" dirty="0">
                <a:latin typeface="Times New Roman" panose="02020603050405020304" pitchFamily="18" charset="0"/>
                <a:ea typeface="Calibri" panose="020F0502020204030204" pitchFamily="34" charset="0"/>
                <a:cs typeface="Times New Roman" panose="02020603050405020304" pitchFamily="18" charset="0"/>
              </a:rPr>
              <a:t> 2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1550" dirty="0">
                <a:latin typeface="Times New Roman" panose="02020603050405020304" pitchFamily="18" charset="0"/>
                <a:ea typeface="Calibri" panose="020F0502020204030204" pitchFamily="34" charset="0"/>
                <a:cs typeface="Times New Roman" panose="02020603050405020304" pitchFamily="18" charset="0"/>
              </a:rPr>
              <a:t> Covid 19 </a:t>
            </a:r>
            <a:r>
              <a:rPr lang="en-US" sz="1550" dirty="0" err="1">
                <a:latin typeface="Times New Roman" panose="02020603050405020304" pitchFamily="18" charset="0"/>
                <a:ea typeface="Calibri" panose="020F0502020204030204" pitchFamily="34" charset="0"/>
                <a:cs typeface="Times New Roman" panose="02020603050405020304" pitchFamily="18" charset="0"/>
              </a:rPr>
              <a:t>là</a:t>
            </a:r>
            <a:r>
              <a:rPr lang="en-US" sz="1550" dirty="0">
                <a:latin typeface="Times New Roman" panose="02020603050405020304" pitchFamily="18" charset="0"/>
                <a:ea typeface="Calibri" panose="020F0502020204030204" pitchFamily="34" charset="0"/>
                <a:cs typeface="Times New Roman" panose="02020603050405020304" pitchFamily="18" charset="0"/>
              </a:rPr>
              <a:t> 2020-2021)</a:t>
            </a:r>
          </a:p>
          <a:p>
            <a:pPr marL="742950" lvl="1" indent="-285750" algn="just">
              <a:lnSpc>
                <a:spcPct val="150000"/>
              </a:lnSpc>
              <a:spcAft>
                <a:spcPts val="800"/>
              </a:spcAft>
              <a:buFontTx/>
              <a:buChar char="-"/>
            </a:pPr>
            <a:r>
              <a:rPr lang="en-US" sz="1550" dirty="0" err="1">
                <a:latin typeface="Times New Roman" panose="02020603050405020304" pitchFamily="18" charset="0"/>
                <a:ea typeface="Calibri" panose="020F0502020204030204" pitchFamily="34" charset="0"/>
                <a:cs typeface="Times New Roman" panose="02020603050405020304" pitchFamily="18" charset="0"/>
              </a:rPr>
              <a:t>Số</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550" dirty="0">
                <a:latin typeface="Times New Roman" panose="02020603050405020304" pitchFamily="18" charset="0"/>
                <a:ea typeface="Calibri" panose="020F0502020204030204" pitchFamily="34" charset="0"/>
                <a:cs typeface="Times New Roman" panose="02020603050405020304" pitchFamily="18" charset="0"/>
              </a:rPr>
              <a:t> DN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550" dirty="0">
                <a:latin typeface="Times New Roman" panose="02020603050405020304" pitchFamily="18" charset="0"/>
                <a:ea typeface="Calibri" panose="020F0502020204030204" pitchFamily="34" charset="0"/>
                <a:cs typeface="Times New Roman" panose="02020603050405020304" pitchFamily="18" charset="0"/>
              </a:rPr>
              <a:t> TP: Theo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cục</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kê</a:t>
            </a:r>
            <a:r>
              <a:rPr lang="en-US" sz="1550" dirty="0">
                <a:latin typeface="Times New Roman" panose="02020603050405020304" pitchFamily="18" charset="0"/>
                <a:ea typeface="Calibri" panose="020F0502020204030204" pitchFamily="34" charset="0"/>
                <a:cs typeface="Times New Roman" panose="02020603050405020304" pitchFamily="18" charset="0"/>
              </a:rPr>
              <a:t> TPHCM,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550" dirty="0">
                <a:latin typeface="Times New Roman" panose="02020603050405020304" pitchFamily="18" charset="0"/>
                <a:ea typeface="Calibri" panose="020F0502020204030204" pitchFamily="34" charset="0"/>
                <a:cs typeface="Times New Roman" panose="02020603050405020304" pitchFamily="18" charset="0"/>
              </a:rPr>
              <a:t> 2022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số</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550" dirty="0">
                <a:latin typeface="Times New Roman" panose="02020603050405020304" pitchFamily="18" charset="0"/>
                <a:ea typeface="Calibri" panose="020F0502020204030204" pitchFamily="34" charset="0"/>
                <a:cs typeface="Times New Roman" panose="02020603050405020304" pitchFamily="18" charset="0"/>
              </a:rPr>
              <a:t> DN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550" dirty="0">
                <a:latin typeface="Times New Roman" panose="02020603050405020304" pitchFamily="18" charset="0"/>
                <a:ea typeface="Calibri" panose="020F0502020204030204" pitchFamily="34" charset="0"/>
                <a:cs typeface="Times New Roman" panose="02020603050405020304" pitchFamily="18" charset="0"/>
              </a:rPr>
              <a:t> TPHCM </a:t>
            </a:r>
            <a:r>
              <a:rPr lang="en-US" sz="1550" dirty="0" err="1">
                <a:latin typeface="Times New Roman" panose="02020603050405020304" pitchFamily="18" charset="0"/>
                <a:ea typeface="Calibri" panose="020F0502020204030204" pitchFamily="34" charset="0"/>
                <a:cs typeface="Times New Roman" panose="02020603050405020304" pitchFamily="18" charset="0"/>
              </a:rPr>
              <a:t>là</a:t>
            </a:r>
            <a:r>
              <a:rPr lang="en-US" sz="1550" dirty="0">
                <a:latin typeface="Times New Roman" panose="02020603050405020304" pitchFamily="18" charset="0"/>
                <a:ea typeface="Calibri" panose="020F0502020204030204" pitchFamily="34" charset="0"/>
                <a:cs typeface="Times New Roman" panose="02020603050405020304" pitchFamily="18" charset="0"/>
              </a:rPr>
              <a:t> 268.000 DN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1550" dirty="0">
                <a:latin typeface="Times New Roman" panose="02020603050405020304" pitchFamily="18" charset="0"/>
                <a:ea typeface="Calibri" panose="020F0502020204030204" pitchFamily="34" charset="0"/>
                <a:cs typeface="Times New Roman" panose="02020603050405020304" pitchFamily="18" charset="0"/>
              </a:rPr>
              <a:t> 31% </a:t>
            </a:r>
            <a:r>
              <a:rPr lang="en-US" sz="155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số</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doanh</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550" dirty="0">
                <a:latin typeface="Times New Roman" panose="02020603050405020304" pitchFamily="18" charset="0"/>
                <a:ea typeface="Calibri" panose="020F0502020204030204" pitchFamily="34" charset="0"/>
                <a:cs typeface="Times New Roman" panose="02020603050405020304" pitchFamily="18" charset="0"/>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550" dirty="0">
                <a:latin typeface="Times New Roman" panose="02020603050405020304" pitchFamily="18" charset="0"/>
                <a:ea typeface="Calibri" panose="020F0502020204030204" pitchFamily="34" charset="0"/>
                <a:cs typeface="Times New Roman" panose="02020603050405020304" pitchFamily="18" charset="0"/>
              </a:rPr>
              <a:t> 866.000 DN.</a:t>
            </a:r>
          </a:p>
          <a:p>
            <a:pPr marL="742950" lvl="1" indent="-285750" algn="just">
              <a:lnSpc>
                <a:spcPct val="150000"/>
              </a:lnSpc>
              <a:spcAft>
                <a:spcPts val="800"/>
              </a:spcAft>
              <a:buFont typeface="Wingdings" panose="05000000000000000000" pitchFamily="2" charset="2"/>
              <a:buChar char="è"/>
            </a:pP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Bài</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rút</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ra</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từ</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nhiều</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năm</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của</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TPHCM: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địa</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bàn</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nào</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có</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số</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DN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đông</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và</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chất</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thì</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nơi</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đó</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phát</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triển</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mạnh</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mẽ</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về</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mọi</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mặt</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đóng</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góp</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nhiều</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cho</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đất</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nước</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không</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chỉ</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nộp</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thuế</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về</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ngân</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sách</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nhà</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nước</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hàng </a:t>
            </a:r>
            <a:r>
              <a:rPr lang="en-US" sz="155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năm</a:t>
            </a:r>
            <a:r>
              <a:rPr lang="en-US" sz="155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p:txBody>
      </p:sp>
      <p:pic>
        <p:nvPicPr>
          <p:cNvPr id="8194" name="Picture 2" descr="Kinh doanh là gì? Khởi nghiệp ngành kinh doanh công nghệ cần những gì?">
            <a:extLst>
              <a:ext uri="{FF2B5EF4-FFF2-40B4-BE49-F238E27FC236}">
                <a16:creationId xmlns:a16="http://schemas.microsoft.com/office/drawing/2014/main" id="{385B564F-CB80-594B-AEFE-868D6BED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412" y="-101998"/>
            <a:ext cx="1903413" cy="14275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303212" y="1600200"/>
            <a:ext cx="11582400" cy="4841710"/>
          </a:xfrm>
          <a:prstGeom prst="rect">
            <a:avLst/>
          </a:prstGeom>
          <a:noFill/>
          <a:ln>
            <a:solidFill>
              <a:schemeClr val="bg2"/>
            </a:solidFill>
          </a:ln>
        </p:spPr>
        <p:txBody>
          <a:bodyPr wrap="square">
            <a:spAutoFit/>
          </a:bodyPr>
          <a:lstStyle/>
          <a:p>
            <a:pPr marL="0" marR="0" indent="457200" algn="just">
              <a:lnSpc>
                <a:spcPct val="150000"/>
              </a:lnSpc>
              <a:spcBef>
                <a:spcPts val="0"/>
              </a:spcBef>
              <a:spcAft>
                <a:spcPts val="800"/>
              </a:spcAft>
            </a:pP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ĐMST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DNKN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VN.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Quan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ổn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ở 1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KN ĐMST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80-85%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ĐMST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ĐH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ĐH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Wingdings" panose="05000000000000000000" pitchFamily="2" charset="2"/>
              <a:buChar char=""/>
            </a:pP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chính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ĐMST TPHCM.</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Kinh doanh là gì? Khởi nghiệp ngành kinh doanh công nghệ cần những gì?">
            <a:extLst>
              <a:ext uri="{FF2B5EF4-FFF2-40B4-BE49-F238E27FC236}">
                <a16:creationId xmlns:a16="http://schemas.microsoft.com/office/drawing/2014/main" id="{385B564F-CB80-594B-AEFE-868D6BED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425" y="-76200"/>
            <a:ext cx="243840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303212" y="1524000"/>
            <a:ext cx="11582400" cy="4943982"/>
          </a:xfrm>
          <a:prstGeom prst="rect">
            <a:avLst/>
          </a:prstGeom>
          <a:noFill/>
          <a:ln>
            <a:solidFill>
              <a:schemeClr val="bg2"/>
            </a:solidFill>
          </a:ln>
        </p:spPr>
        <p:txBody>
          <a:bodyPr wrap="square">
            <a:spAutoFit/>
          </a:bodyPr>
          <a:lstStyle/>
          <a:p>
            <a:pPr indent="457200" algn="just">
              <a:lnSpc>
                <a:spcPct val="150000"/>
              </a:lnSpc>
              <a:spcAft>
                <a:spcPts val="800"/>
              </a:spcAft>
            </a:pP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3.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Nhìn</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từ</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đại</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MIT Hoa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Kỳ</a:t>
            </a:r>
            <a:endParaRPr lang="en-US" sz="19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Theo Forbes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2022,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MIT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30.000 DN KNĐMST, tạo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ty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1900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USD/</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457200" algn="just">
              <a:lnSpc>
                <a:spcPct val="150000"/>
              </a:lnSpc>
              <a:spcBef>
                <a:spcPts val="0"/>
              </a:spcBef>
              <a:spcAft>
                <a:spcPts val="800"/>
              </a:spcAft>
            </a:pPr>
            <a:r>
              <a:rPr lang="en-US" sz="1900" b="1" dirty="0">
                <a:latin typeface="Times New Roman" panose="02020603050405020304" pitchFamily="18" charset="0"/>
                <a:ea typeface="Calibri" panose="020F0502020204030204" pitchFamily="34" charset="0"/>
                <a:cs typeface="Times New Roman" panose="02020603050405020304" pitchFamily="18" charset="0"/>
              </a:rPr>
              <a:t>4.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phá</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1900" b="1" dirty="0">
                <a:latin typeface="Times New Roman" panose="02020603050405020304" pitchFamily="18" charset="0"/>
                <a:ea typeface="Calibri" panose="020F0502020204030204" pitchFamily="34" charset="0"/>
                <a:cs typeface="Times New Roman" panose="02020603050405020304" pitchFamily="18" charset="0"/>
              </a:rPr>
              <a:t> DN, DN KNĐMST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900" b="1" dirty="0">
                <a:latin typeface="Times New Roman" panose="02020603050405020304" pitchFamily="18" charset="0"/>
                <a:ea typeface="Calibri" panose="020F0502020204030204" pitchFamily="34" charset="0"/>
                <a:cs typeface="Times New Roman" panose="02020603050405020304" pitchFamily="18" charset="0"/>
              </a:rPr>
              <a:t> TPHCM: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cao</a:t>
            </a:r>
            <a:r>
              <a:rPr lang="en-US" sz="1900" b="1" dirty="0">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rPr>
              <a:t>đẳng</a:t>
            </a:r>
            <a:endParaRPr lang="en-US" sz="1900" b="1"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Tx/>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Theo thông tin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2022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GD&amp;ĐT: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238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ĐH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Cao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lgn="just">
              <a:lnSpc>
                <a:spcPct val="150000"/>
              </a:lnSpc>
              <a:spcBef>
                <a:spcPts val="0"/>
              </a:spcBef>
              <a:spcAft>
                <a:spcPts val="800"/>
              </a:spcAft>
              <a:buFontTx/>
              <a:buChar char="-"/>
            </a:pPr>
            <a:r>
              <a:rPr lang="en-US" sz="19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900" dirty="0">
                <a:latin typeface="Times New Roman" panose="02020603050405020304" pitchFamily="18" charset="0"/>
                <a:ea typeface="Calibri" panose="020F0502020204030204" pitchFamily="34" charset="0"/>
                <a:cs typeface="Times New Roman" panose="02020603050405020304" pitchFamily="18" charset="0"/>
              </a:rPr>
              <a:t> TPHCM </a:t>
            </a:r>
            <a:r>
              <a:rPr lang="en-US" sz="19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900" dirty="0">
                <a:latin typeface="Times New Roman" panose="02020603050405020304" pitchFamily="18" charset="0"/>
                <a:ea typeface="Calibri" panose="020F0502020204030204" pitchFamily="34" charset="0"/>
                <a:cs typeface="Times New Roman" panose="02020603050405020304" pitchFamily="18" charset="0"/>
              </a:rPr>
              <a:t> 62 </a:t>
            </a:r>
            <a:r>
              <a:rPr lang="en-US" sz="19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viện</a:t>
            </a:r>
            <a:r>
              <a:rPr lang="en-US" sz="1900" dirty="0">
                <a:latin typeface="Times New Roman" panose="02020603050405020304" pitchFamily="18" charset="0"/>
                <a:ea typeface="Calibri" panose="020F0502020204030204" pitchFamily="34" charset="0"/>
                <a:cs typeface="Times New Roman" panose="02020603050405020304" pitchFamily="18" charset="0"/>
              </a:rPr>
              <a:t>, 48 </a:t>
            </a:r>
            <a:r>
              <a:rPr lang="en-US" sz="19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900" dirty="0">
                <a:latin typeface="Times New Roman" panose="02020603050405020304" pitchFamily="18" charset="0"/>
                <a:ea typeface="Calibri" panose="020F0502020204030204" pitchFamily="34" charset="0"/>
                <a:cs typeface="Times New Roman" panose="02020603050405020304" pitchFamily="18" charset="0"/>
              </a:rPr>
              <a:t> Cao </a:t>
            </a:r>
            <a:r>
              <a:rPr lang="en-US" sz="19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1900" dirty="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50000"/>
              </a:lnSpc>
              <a:spcBef>
                <a:spcPts val="0"/>
              </a:spcBef>
              <a:spcAft>
                <a:spcPts val="800"/>
              </a:spcAft>
            </a:pP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Kết</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luận</a:t>
            </a:r>
            <a:r>
              <a:rPr lang="en-US" sz="19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Nhìn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theo</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kết</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quả</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đào</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tạo DN KNĐMST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từ</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trường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Đại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MIT Hoa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Kỳ</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với</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số</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trường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Đại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cao</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đẳng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trên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địa</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bàn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TPHCM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nếu</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định</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hướng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theo</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Đại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khởi</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nghiệp</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 TP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sẽ</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đột</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phá</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phát</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triển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số</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Chất</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DN KNĐMST 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phát</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triển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bền</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vững</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kinh</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tế</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xã</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hội</a:t>
            </a:r>
            <a:r>
              <a:rPr lang="en-US" sz="19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TPHCM.</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Kinh doanh là gì? Khởi nghiệp ngành kinh doanh công nghệ cần những gì?">
            <a:extLst>
              <a:ext uri="{FF2B5EF4-FFF2-40B4-BE49-F238E27FC236}">
                <a16:creationId xmlns:a16="http://schemas.microsoft.com/office/drawing/2014/main" id="{385B564F-CB80-594B-AEFE-868D6BED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425" y="-76200"/>
            <a:ext cx="243840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227011" y="1401762"/>
            <a:ext cx="11961813" cy="5402826"/>
          </a:xfrm>
          <a:prstGeom prst="rect">
            <a:avLst/>
          </a:prstGeom>
          <a:noFill/>
          <a:ln>
            <a:solidFill>
              <a:schemeClr val="bg2"/>
            </a:solidFill>
          </a:ln>
        </p:spPr>
        <p:txBody>
          <a:bodyPr wrap="square">
            <a:spAutoFit/>
          </a:bodyPr>
          <a:lstStyle/>
          <a:p>
            <a:pPr marR="0" lvl="0" algn="just">
              <a:lnSpc>
                <a:spcPct val="150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III.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ĐH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ĐHKN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DN KNĐMST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tuệ</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nghệ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nhuận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457200" algn="just">
              <a:lnSpc>
                <a:spcPct val="150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thu</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hút</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sinh</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vào</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trường</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số</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lượng</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ngày</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càng</a:t>
            </a:r>
            <a:r>
              <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lõi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nghệ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trong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nghệ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triết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VN.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400" dirty="0">
                <a:effectLst/>
                <a:latin typeface="Times New Roman" panose="02020603050405020304" pitchFamily="18" charset="0"/>
                <a:ea typeface="Calibri" panose="020F0502020204030204" pitchFamily="34"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Đại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học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khởi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nghiệp</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làm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thay</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đổi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tư</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duy</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nhận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thức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hành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động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của</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thầy</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Ban </a:t>
            </a:r>
            <a:r>
              <a:rPr lang="en-US" sz="1400" dirty="0" err="1">
                <a:effectLst/>
                <a:latin typeface="Times New Roman" panose="02020603050405020304" pitchFamily="18" charset="0"/>
                <a:ea typeface="Calibri" panose="020F0502020204030204" pitchFamily="34" charset="0"/>
              </a:rPr>
              <a:t>giám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hiệu</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trường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của</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sinh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viên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trong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cách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học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tập</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nghiên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cứu</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làm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việc</a:t>
            </a:r>
            <a:r>
              <a:rPr lang="en-US" sz="1400" dirty="0">
                <a:effectLst/>
                <a:latin typeface="Times New Roman" panose="02020603050405020304" pitchFamily="18"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Lợi ích của telesales trong phát triển kinh doanh">
            <a:extLst>
              <a:ext uri="{FF2B5EF4-FFF2-40B4-BE49-F238E27FC236}">
                <a16:creationId xmlns:a16="http://schemas.microsoft.com/office/drawing/2014/main" id="{D4A461D5-88C5-D5D6-61EA-68FAA8521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4" y="134848"/>
            <a:ext cx="3200399"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608012" y="1351999"/>
            <a:ext cx="6781800" cy="5033879"/>
          </a:xfrm>
          <a:prstGeom prst="rect">
            <a:avLst/>
          </a:prstGeom>
          <a:noFill/>
          <a:ln>
            <a:solidFill>
              <a:schemeClr val="bg2"/>
            </a:solidFill>
          </a:ln>
        </p:spPr>
        <p:txBody>
          <a:bodyPr wrap="square">
            <a:spAutoFit/>
          </a:bodyPr>
          <a:lstStyle/>
          <a:p>
            <a:pPr marL="0" marR="0" indent="457200" algn="just">
              <a:lnSpc>
                <a:spcPct val="150000"/>
              </a:lnSpc>
              <a:spcBef>
                <a:spcPts val="0"/>
              </a:spcBef>
              <a:spcAft>
                <a:spcPts val="0"/>
              </a:spcAft>
            </a:pPr>
            <a:r>
              <a:rPr lang="en-US" b="1" u="sng"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alibri" panose="020F050202020403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alibri" panose="020F050202020403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alibri" panose="020F050202020403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alibri" panose="020F050202020403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Tạo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dirty="0">
                <a:effectLst/>
                <a:latin typeface="Times New Roman" panose="02020603050405020304" pitchFamily="18" charset="0"/>
                <a:ea typeface="Calibri" panose="020F0502020204030204" pitchFamily="34" charset="0"/>
                <a:cs typeface="Times New Roman" panose="02020603050405020304" pitchFamily="18" charset="0"/>
              </a:rPr>
              <a:t> VN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dặn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5 lợi ích tuyệt vời của thẻ khách hàng thân thiết đối với Doanh nghiệp">
            <a:extLst>
              <a:ext uri="{FF2B5EF4-FFF2-40B4-BE49-F238E27FC236}">
                <a16:creationId xmlns:a16="http://schemas.microsoft.com/office/drawing/2014/main" id="{113961B3-0D77-B9A2-0E00-D468B8D81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1" y="464101"/>
            <a:ext cx="4433631" cy="2759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5D5A9A5-A965-80FB-6B96-BA5E671CC380}"/>
              </a:ext>
            </a:extLst>
          </p:cNvPr>
          <p:cNvPicPr>
            <a:picLocks noChangeAspect="1"/>
          </p:cNvPicPr>
          <p:nvPr/>
        </p:nvPicPr>
        <p:blipFill>
          <a:blip r:embed="rId4"/>
          <a:stretch>
            <a:fillRect/>
          </a:stretch>
        </p:blipFill>
        <p:spPr>
          <a:xfrm>
            <a:off x="7542212" y="3514990"/>
            <a:ext cx="4433630" cy="3079117"/>
          </a:xfrm>
          <a:prstGeom prst="rect">
            <a:avLst/>
          </a:prstGeom>
        </p:spPr>
      </p:pic>
    </p:spTree>
    <p:extLst>
      <p:ext uri="{BB962C8B-B14F-4D97-AF65-F5344CB8AC3E}">
        <p14:creationId xmlns:p14="http://schemas.microsoft.com/office/powerpoint/2010/main" val="19223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5713412" y="1905000"/>
            <a:ext cx="6096000" cy="2803140"/>
          </a:xfrm>
          <a:prstGeom prst="rect">
            <a:avLst/>
          </a:prstGeom>
          <a:noFill/>
          <a:ln>
            <a:solidFill>
              <a:schemeClr val="bg2"/>
            </a:solidFill>
          </a:ln>
        </p:spPr>
        <p:txBody>
          <a:bodyPr wrap="square">
            <a:spAutoFit/>
          </a:bodyPr>
          <a:lstStyle/>
          <a:p>
            <a:pPr marR="0" lvl="0" algn="just">
              <a:lnSpc>
                <a:spcPct val="150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đài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chính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BD10531-8E06-D4FE-50BE-8C8549A10777}"/>
              </a:ext>
            </a:extLst>
          </p:cNvPr>
          <p:cNvSpPr txBox="1"/>
          <p:nvPr/>
        </p:nvSpPr>
        <p:spPr>
          <a:xfrm>
            <a:off x="596766" y="5519996"/>
            <a:ext cx="10601524" cy="646331"/>
          </a:xfrm>
          <a:prstGeom prst="rect">
            <a:avLst/>
          </a:prstGeom>
          <a:noFill/>
          <a:ln>
            <a:solidFill>
              <a:schemeClr val="bg2"/>
            </a:solidFill>
          </a:ln>
        </p:spPr>
        <p:txBody>
          <a:bodyPr wrap="square">
            <a:spAutoFit/>
          </a:bodyPr>
          <a:lstStyle/>
          <a:p>
            <a:pPr marL="0" marR="0" algn="just">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“Thư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15/9/1945”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Chí Minh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15-9-1945: Bác Hồ gửi thư cho học sinh nhân ngày khai trường đầu tiên">
            <a:extLst>
              <a:ext uri="{FF2B5EF4-FFF2-40B4-BE49-F238E27FC236}">
                <a16:creationId xmlns:a16="http://schemas.microsoft.com/office/drawing/2014/main" id="{B7EDAF58-44DA-E965-C65E-031FF1F34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2" y="1771276"/>
            <a:ext cx="419407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3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a sẻ 97+ hình nền cảm ơn đã lắng nghe hay nhất - Tin học Đông Hòa">
            <a:extLst>
              <a:ext uri="{FF2B5EF4-FFF2-40B4-BE49-F238E27FC236}">
                <a16:creationId xmlns:a16="http://schemas.microsoft.com/office/drawing/2014/main" id="{2B3C1109-0BDB-1225-9729-07BB5D6ED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47" b="14589"/>
          <a:stretch/>
        </p:blipFill>
        <p:spPr bwMode="auto">
          <a:xfrm>
            <a:off x="1370012" y="1257300"/>
            <a:ext cx="9753600" cy="4343400"/>
          </a:xfrm>
          <a:prstGeom prst="rect">
            <a:avLst/>
          </a:prstGeom>
          <a:solidFill>
            <a:srgbClr val="FFFFFF"/>
          </a:solidFill>
        </p:spPr>
      </p:pic>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5612" y="2766219"/>
            <a:ext cx="9753600" cy="1325562"/>
          </a:xfrm>
        </p:spPr>
        <p:txBody>
          <a:bodyPr>
            <a:noAutofit/>
          </a:bodyPr>
          <a:lstStyle/>
          <a:p>
            <a:pPr>
              <a:lnSpc>
                <a:spcPct val="150000"/>
              </a:lnSpc>
            </a:pPr>
            <a:r>
              <a:rPr lang="en-US" sz="3200" b="1" i="0" dirty="0" err="1">
                <a:solidFill>
                  <a:srgbClr val="000000"/>
                </a:solidFill>
                <a:effectLst/>
                <a:latin typeface="Roboto" panose="02000000000000000000" pitchFamily="2" charset="0"/>
              </a:rPr>
              <a:t>MỘt</a:t>
            </a:r>
            <a:r>
              <a:rPr lang="en-US" sz="3200" b="1" i="0" dirty="0">
                <a:solidFill>
                  <a:srgbClr val="000000"/>
                </a:solidFill>
                <a:effectLst/>
                <a:latin typeface="Roboto" panose="02000000000000000000" pitchFamily="2" charset="0"/>
              </a:rPr>
              <a:t> </a:t>
            </a:r>
            <a:r>
              <a:rPr lang="en-US" sz="3200" b="1" i="0" dirty="0" err="1">
                <a:solidFill>
                  <a:srgbClr val="000000"/>
                </a:solidFill>
                <a:effectLst/>
                <a:latin typeface="Roboto" panose="02000000000000000000" pitchFamily="2" charset="0"/>
              </a:rPr>
              <a:t>số</a:t>
            </a:r>
            <a:r>
              <a:rPr lang="en-US" sz="3200" b="1" i="0" dirty="0">
                <a:solidFill>
                  <a:srgbClr val="000000"/>
                </a:solidFill>
                <a:effectLst/>
                <a:latin typeface="Roboto" panose="02000000000000000000" pitchFamily="2" charset="0"/>
              </a:rPr>
              <a:t> </a:t>
            </a:r>
            <a:r>
              <a:rPr lang="en-US" sz="3200" b="1" i="0" dirty="0" err="1">
                <a:solidFill>
                  <a:srgbClr val="000000"/>
                </a:solidFill>
                <a:effectLst/>
                <a:latin typeface="Roboto" panose="02000000000000000000" pitchFamily="2" charset="0"/>
              </a:rPr>
              <a:t>nội</a:t>
            </a:r>
            <a:r>
              <a:rPr lang="en-US" sz="3200" b="1" i="0" dirty="0">
                <a:solidFill>
                  <a:srgbClr val="000000"/>
                </a:solidFill>
                <a:effectLst/>
                <a:latin typeface="Roboto" panose="02000000000000000000" pitchFamily="2" charset="0"/>
              </a:rPr>
              <a:t> dung chính:</a:t>
            </a:r>
            <a:br>
              <a:rPr lang="en-US" sz="3200" b="1" i="0" dirty="0">
                <a:solidFill>
                  <a:srgbClr val="000000"/>
                </a:solidFill>
                <a:effectLst/>
                <a:latin typeface="Roboto" panose="02000000000000000000" pitchFamily="2" charset="0"/>
              </a:rPr>
            </a:br>
            <a:r>
              <a:rPr lang="en-US" sz="2000" b="1" dirty="0">
                <a:solidFill>
                  <a:schemeClr val="accent2">
                    <a:lumMod val="75000"/>
                  </a:schemeClr>
                </a:solidFill>
                <a:latin typeface="Roboto" panose="02000000000000000000" pitchFamily="2" charset="0"/>
              </a:rPr>
              <a:t>	A. </a:t>
            </a:r>
            <a:r>
              <a:rPr lang="en-US" sz="2000" b="1" dirty="0" err="1">
                <a:solidFill>
                  <a:schemeClr val="accent2">
                    <a:lumMod val="75000"/>
                  </a:schemeClr>
                </a:solidFill>
                <a:latin typeface="Roboto" panose="02000000000000000000" pitchFamily="2" charset="0"/>
              </a:rPr>
              <a:t>Sự</a:t>
            </a:r>
            <a:r>
              <a:rPr lang="en-US" sz="2000" b="1" dirty="0">
                <a:solidFill>
                  <a:schemeClr val="accent2">
                    <a:lumMod val="75000"/>
                  </a:schemeClr>
                </a:solidFill>
                <a:latin typeface="Roboto" panose="02000000000000000000" pitchFamily="2" charset="0"/>
              </a:rPr>
              <a:t> </a:t>
            </a:r>
            <a:r>
              <a:rPr lang="en-US" sz="2000" b="1" i="0" dirty="0" err="1">
                <a:solidFill>
                  <a:schemeClr val="accent2">
                    <a:lumMod val="75000"/>
                  </a:schemeClr>
                </a:solidFill>
                <a:effectLst/>
                <a:latin typeface="Roboto" panose="02000000000000000000" pitchFamily="2" charset="0"/>
              </a:rPr>
              <a:t>cần</a:t>
            </a:r>
            <a:r>
              <a:rPr lang="en-US" sz="2000" b="1" i="0" dirty="0">
                <a:solidFill>
                  <a:schemeClr val="accent2">
                    <a:lumMod val="75000"/>
                  </a:schemeClr>
                </a:solidFill>
                <a:effectLst/>
                <a:latin typeface="Roboto" panose="02000000000000000000" pitchFamily="2" charset="0"/>
              </a:rPr>
              <a:t> </a:t>
            </a:r>
            <a:r>
              <a:rPr lang="en-US" sz="2000" b="1" i="0" dirty="0" err="1">
                <a:solidFill>
                  <a:schemeClr val="accent2">
                    <a:lumMod val="75000"/>
                  </a:schemeClr>
                </a:solidFill>
                <a:effectLst/>
                <a:latin typeface="Roboto" panose="02000000000000000000" pitchFamily="2" charset="0"/>
              </a:rPr>
              <a:t>thiết</a:t>
            </a:r>
            <a:br>
              <a:rPr lang="en-US" sz="2000" b="1" i="0" dirty="0">
                <a:solidFill>
                  <a:schemeClr val="accent2">
                    <a:lumMod val="75000"/>
                  </a:schemeClr>
                </a:solidFill>
                <a:effectLst/>
                <a:latin typeface="Roboto" panose="02000000000000000000" pitchFamily="2" charset="0"/>
              </a:rPr>
            </a:br>
            <a:r>
              <a:rPr lang="en-US" sz="2000" b="1" i="0" dirty="0">
                <a:solidFill>
                  <a:schemeClr val="accent2">
                    <a:lumMod val="75000"/>
                  </a:schemeClr>
                </a:solidFill>
                <a:effectLst/>
                <a:latin typeface="Roboto" panose="02000000000000000000" pitchFamily="2" charset="0"/>
              </a:rPr>
              <a:t>	B. </a:t>
            </a:r>
            <a:r>
              <a:rPr lang="en-US" sz="2000" b="1" i="0" dirty="0" err="1">
                <a:solidFill>
                  <a:schemeClr val="accent2">
                    <a:lumMod val="75000"/>
                  </a:schemeClr>
                </a:solidFill>
                <a:effectLst/>
                <a:latin typeface="Roboto" panose="02000000000000000000" pitchFamily="2" charset="0"/>
              </a:rPr>
              <a:t>Cách</a:t>
            </a:r>
            <a:r>
              <a:rPr lang="en-US" sz="2000" b="1" i="0" dirty="0">
                <a:solidFill>
                  <a:schemeClr val="accent2">
                    <a:lumMod val="75000"/>
                  </a:schemeClr>
                </a:solidFill>
                <a:effectLst/>
                <a:latin typeface="Roboto" panose="02000000000000000000" pitchFamily="2" charset="0"/>
              </a:rPr>
              <a:t> </a:t>
            </a:r>
            <a:r>
              <a:rPr lang="en-US" sz="2000" b="1" i="0" dirty="0" err="1">
                <a:solidFill>
                  <a:schemeClr val="accent2">
                    <a:lumMod val="75000"/>
                  </a:schemeClr>
                </a:solidFill>
                <a:effectLst/>
                <a:latin typeface="Roboto" panose="02000000000000000000" pitchFamily="2" charset="0"/>
              </a:rPr>
              <a:t>làm</a:t>
            </a:r>
            <a:br>
              <a:rPr lang="en-US" sz="2000" b="1" i="0" dirty="0">
                <a:solidFill>
                  <a:schemeClr val="accent2">
                    <a:lumMod val="75000"/>
                  </a:schemeClr>
                </a:solidFill>
                <a:effectLst/>
                <a:latin typeface="Roboto" panose="02000000000000000000" pitchFamily="2" charset="0"/>
              </a:rPr>
            </a:br>
            <a:r>
              <a:rPr lang="en-US" sz="2000" b="1" i="0" dirty="0">
                <a:solidFill>
                  <a:schemeClr val="accent2">
                    <a:lumMod val="75000"/>
                  </a:schemeClr>
                </a:solidFill>
                <a:effectLst/>
                <a:latin typeface="Roboto" panose="02000000000000000000" pitchFamily="2" charset="0"/>
              </a:rPr>
              <a:t>	C. </a:t>
            </a:r>
            <a:r>
              <a:rPr lang="en-US" sz="2000" b="1" dirty="0" err="1">
                <a:solidFill>
                  <a:schemeClr val="accent2">
                    <a:lumMod val="75000"/>
                  </a:schemeClr>
                </a:solidFill>
                <a:latin typeface="Roboto" panose="02000000000000000000" pitchFamily="2" charset="0"/>
              </a:rPr>
              <a:t>Đề</a:t>
            </a:r>
            <a:r>
              <a:rPr lang="en-US" sz="2000" b="1" dirty="0">
                <a:solidFill>
                  <a:schemeClr val="accent2">
                    <a:lumMod val="75000"/>
                  </a:schemeClr>
                </a:solidFill>
                <a:latin typeface="Roboto" panose="02000000000000000000" pitchFamily="2" charset="0"/>
              </a:rPr>
              <a:t> </a:t>
            </a:r>
            <a:r>
              <a:rPr lang="en-US" sz="2000" b="1" dirty="0" err="1">
                <a:solidFill>
                  <a:schemeClr val="accent2">
                    <a:lumMod val="75000"/>
                  </a:schemeClr>
                </a:solidFill>
                <a:latin typeface="Roboto" panose="02000000000000000000" pitchFamily="2" charset="0"/>
              </a:rPr>
              <a:t>án</a:t>
            </a:r>
            <a:r>
              <a:rPr lang="en-US" sz="2000" b="1" dirty="0">
                <a:solidFill>
                  <a:schemeClr val="accent2">
                    <a:lumMod val="75000"/>
                  </a:schemeClr>
                </a:solidFill>
                <a:latin typeface="Roboto" panose="02000000000000000000" pitchFamily="2" charset="0"/>
              </a:rPr>
              <a:t> </a:t>
            </a:r>
            <a:r>
              <a:rPr lang="en-US" sz="2000" b="1" dirty="0" err="1">
                <a:solidFill>
                  <a:schemeClr val="accent2">
                    <a:lumMod val="75000"/>
                  </a:schemeClr>
                </a:solidFill>
                <a:latin typeface="Roboto" panose="02000000000000000000" pitchFamily="2" charset="0"/>
              </a:rPr>
              <a:t>đại</a:t>
            </a:r>
            <a:r>
              <a:rPr lang="en-US" sz="2000" b="1" dirty="0">
                <a:solidFill>
                  <a:schemeClr val="accent2">
                    <a:lumMod val="75000"/>
                  </a:schemeClr>
                </a:solidFill>
                <a:latin typeface="Roboto" panose="02000000000000000000" pitchFamily="2" charset="0"/>
              </a:rPr>
              <a:t> </a:t>
            </a:r>
            <a:r>
              <a:rPr lang="en-US" sz="2000" b="1" dirty="0" err="1">
                <a:solidFill>
                  <a:schemeClr val="accent2">
                    <a:lumMod val="75000"/>
                  </a:schemeClr>
                </a:solidFill>
                <a:latin typeface="Roboto" panose="02000000000000000000" pitchFamily="2" charset="0"/>
              </a:rPr>
              <a:t>học</a:t>
            </a:r>
            <a:r>
              <a:rPr lang="en-US" sz="2000" b="1" dirty="0">
                <a:solidFill>
                  <a:schemeClr val="accent2">
                    <a:lumMod val="75000"/>
                  </a:schemeClr>
                </a:solidFill>
                <a:latin typeface="Roboto" panose="02000000000000000000" pitchFamily="2" charset="0"/>
              </a:rPr>
              <a:t> </a:t>
            </a:r>
            <a:r>
              <a:rPr lang="en-US" sz="2000" b="1" dirty="0" err="1">
                <a:solidFill>
                  <a:schemeClr val="accent2">
                    <a:lumMod val="75000"/>
                  </a:schemeClr>
                </a:solidFill>
                <a:latin typeface="Roboto" panose="02000000000000000000" pitchFamily="2" charset="0"/>
              </a:rPr>
              <a:t>khởi</a:t>
            </a:r>
            <a:r>
              <a:rPr lang="en-US" sz="2000" b="1" dirty="0">
                <a:solidFill>
                  <a:schemeClr val="accent2">
                    <a:lumMod val="75000"/>
                  </a:schemeClr>
                </a:solidFill>
                <a:latin typeface="Roboto" panose="02000000000000000000" pitchFamily="2" charset="0"/>
              </a:rPr>
              <a:t> </a:t>
            </a:r>
            <a:r>
              <a:rPr lang="en-US" sz="2000" b="1" dirty="0" err="1">
                <a:solidFill>
                  <a:schemeClr val="accent2">
                    <a:lumMod val="75000"/>
                  </a:schemeClr>
                </a:solidFill>
                <a:latin typeface="Roboto" panose="02000000000000000000" pitchFamily="2" charset="0"/>
              </a:rPr>
              <a:t>nghiệp</a:t>
            </a:r>
            <a:endParaRPr lang="en-US" sz="2000" dirty="0">
              <a:solidFill>
                <a:schemeClr val="accent2">
                  <a:lumMod val="75000"/>
                </a:schemeClr>
              </a:solidFill>
            </a:endParaRPr>
          </a:p>
        </p:txBody>
      </p:sp>
      <p:pic>
        <p:nvPicPr>
          <p:cNvPr id="1026" name="Picture 2" descr="ĐẠI HỌC KHỞI NGHIỆP – GIẢI PHÁP ĐỘT PHÁ PHÁT TRIỂN DN KHỞI NGHIỆP ĐỔI MỚI  SÁNG TẠO | Tạp chí Kinh tế và Dự báo">
            <a:extLst>
              <a:ext uri="{FF2B5EF4-FFF2-40B4-BE49-F238E27FC236}">
                <a16:creationId xmlns:a16="http://schemas.microsoft.com/office/drawing/2014/main" id="{6FC0C71F-39F2-1E18-0F4B-6F05F28B1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1438275"/>
            <a:ext cx="597217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0812" y="152400"/>
            <a:ext cx="7315200" cy="4343400"/>
          </a:xfrm>
        </p:spPr>
        <p:txBody>
          <a:bodyPr>
            <a:noAutofit/>
          </a:bodyPr>
          <a:lstStyle/>
          <a:p>
            <a:pPr marL="0" marR="0" lvl="0" indent="0" algn="just">
              <a:lnSpc>
                <a:spcPct val="150000"/>
              </a:lnSpc>
              <a:spcBef>
                <a:spcPts val="0"/>
              </a:spcBef>
              <a:spcAft>
                <a:spcPts val="0"/>
              </a:spcAft>
              <a:buNone/>
            </a:pPr>
            <a:r>
              <a:rPr lang="en-US"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 CẦN THIẾT</a:t>
            </a:r>
            <a:endParaRPr lang="en-US">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“Căn cứ thực hiện Nghị quyết số 29-NQ/TW ngày 4/11 năm 2013 của Ban chấp hành Trung ương Đảng khóa XI về “Đổi mới căn bản, toàn diện giáo dục và đào tạo, đáp ứng yêu cầu công nghiệp hóa, hiện đại hóa trong điều kiện kinh tế thị trường định hướng xã hội chủ nghĩa và hội nhập quốc tế”. Với quan điểm chủ đạo</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700">
                <a:effectLst/>
                <a:latin typeface="Times New Roman" panose="02020603050405020304" pitchFamily="18" charset="0"/>
                <a:ea typeface="Calibri" panose="020F0502020204030204" pitchFamily="34" charset="0"/>
                <a:cs typeface="Times New Roman" panose="02020603050405020304" pitchFamily="18" charset="0"/>
              </a:rPr>
              <a:t>Giáo dục và đào tạo là quốc sách hàng đầu, là sự nghiệp của Đảng, Nhà nước và của toàn dân.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700">
                <a:effectLst/>
                <a:latin typeface="Times New Roman" panose="02020603050405020304" pitchFamily="18" charset="0"/>
                <a:ea typeface="Calibri" panose="020F0502020204030204" pitchFamily="34" charset="0"/>
                <a:cs typeface="Times New Roman" panose="02020603050405020304" pitchFamily="18" charset="0"/>
              </a:rPr>
              <a:t>Nhu cầu cấp thiết phải chủ động, phát huy nguồn lực đột phá của trường Đại học.</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700">
                <a:effectLst/>
                <a:latin typeface="Times New Roman" panose="02020603050405020304" pitchFamily="18" charset="0"/>
                <a:ea typeface="Calibri" panose="020F0502020204030204" pitchFamily="34" charset="0"/>
                <a:cs typeface="Times New Roman" panose="02020603050405020304" pitchFamily="18" charset="0"/>
              </a:rPr>
              <a:t>Đổi mới sáng tạo bằng phát huy nguồn lực tri thức kết hợp với nguồn lực doanh nghiệp và cơ chế thị trường.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700">
                <a:effectLst/>
                <a:latin typeface="Times New Roman" panose="02020603050405020304" pitchFamily="18" charset="0"/>
                <a:ea typeface="Calibri" panose="020F0502020204030204" pitchFamily="34" charset="0"/>
                <a:cs typeface="Times New Roman" panose="02020603050405020304" pitchFamily="18" charset="0"/>
              </a:rPr>
              <a:t>Phát triển giáo dục và đào tạo phải gắn với nhu cầu phát triển kinh tế xã hội và bảo vệ tổ quốc, với tiến bộ khoa học và công nghệ; phù hợp quy luật khách quan. Chuyển phát triển giáo dục và đào tạo từ chủ yếu theo số lượng sang chú trọng chất lượng và hiệu quả, đồng thời đáp ứng yêu cầu số lượng”.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700">
                <a:effectLst/>
                <a:latin typeface="Times New Roman" panose="02020603050405020304" pitchFamily="18" charset="0"/>
                <a:ea typeface="Calibri" panose="020F0502020204030204" pitchFamily="34" charset="0"/>
                <a:cs typeface="Times New Roman" panose="02020603050405020304" pitchFamily="18" charset="0"/>
              </a:rPr>
              <a:t>Tích cực tham gia giải quyết những vấn đề xã hội quan tâm.</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Khởi sự kinh doanh là gì? Loại hình khởi nghiệp phổ biến - Chia Sẻ Kiến  Thức Điện Máy Việt Nam">
            <a:extLst>
              <a:ext uri="{FF2B5EF4-FFF2-40B4-BE49-F238E27FC236}">
                <a16:creationId xmlns:a16="http://schemas.microsoft.com/office/drawing/2014/main" id="{E422F035-A5AF-BCA9-8684-9BD07F0EB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267" y="1828800"/>
            <a:ext cx="4511040" cy="2819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7612" y="35767"/>
            <a:ext cx="9753600" cy="1325562"/>
          </a:xfrm>
        </p:spPr>
        <p:txBody>
          <a:bodyPr/>
          <a:lstStyle/>
          <a:p>
            <a:r>
              <a:rPr lang="en-US" b="1" i="0" dirty="0" err="1">
                <a:solidFill>
                  <a:schemeClr val="accent2">
                    <a:lumMod val="75000"/>
                  </a:schemeClr>
                </a:solidFill>
                <a:effectLst/>
                <a:latin typeface="Roboto" panose="02000000000000000000" pitchFamily="2" charset="0"/>
              </a:rPr>
              <a:t>Cách</a:t>
            </a:r>
            <a:r>
              <a:rPr lang="en-US" b="1" i="0" dirty="0">
                <a:solidFill>
                  <a:schemeClr val="accent2">
                    <a:lumMod val="75000"/>
                  </a:schemeClr>
                </a:solidFill>
                <a:effectLst/>
                <a:latin typeface="Roboto" panose="02000000000000000000" pitchFamily="2" charset="0"/>
              </a:rPr>
              <a:t> </a:t>
            </a:r>
            <a:r>
              <a:rPr lang="en-US" b="1" i="0" dirty="0" err="1">
                <a:solidFill>
                  <a:schemeClr val="accent2">
                    <a:lumMod val="75000"/>
                  </a:schemeClr>
                </a:solidFill>
                <a:effectLst/>
                <a:latin typeface="Roboto" panose="02000000000000000000" pitchFamily="2" charset="0"/>
              </a:rPr>
              <a:t>làm</a:t>
            </a:r>
            <a:endParaRPr lang="en-US" dirty="0">
              <a:solidFill>
                <a:schemeClr val="accent2">
                  <a:lumMod val="75000"/>
                </a:schemeClr>
              </a:solidFill>
            </a:endParaRPr>
          </a:p>
        </p:txBody>
      </p:sp>
      <p:graphicFrame>
        <p:nvGraphicFramePr>
          <p:cNvPr id="11" name="Diagram 10">
            <a:extLst>
              <a:ext uri="{FF2B5EF4-FFF2-40B4-BE49-F238E27FC236}">
                <a16:creationId xmlns:a16="http://schemas.microsoft.com/office/drawing/2014/main" id="{F9753D11-9F61-80FB-608F-387AE8805D11}"/>
              </a:ext>
            </a:extLst>
          </p:cNvPr>
          <p:cNvGraphicFramePr/>
          <p:nvPr>
            <p:extLst>
              <p:ext uri="{D42A27DB-BD31-4B8C-83A1-F6EECF244321}">
                <p14:modId xmlns:p14="http://schemas.microsoft.com/office/powerpoint/2010/main" val="1183985535"/>
              </p:ext>
            </p:extLst>
          </p:nvPr>
        </p:nvGraphicFramePr>
        <p:xfrm>
          <a:off x="1827212" y="1066800"/>
          <a:ext cx="76962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4F5AD925-9450-A7AC-32C1-E49D28FCBF8C}"/>
              </a:ext>
            </a:extLst>
          </p:cNvPr>
          <p:cNvGraphicFramePr/>
          <p:nvPr>
            <p:extLst>
              <p:ext uri="{D42A27DB-BD31-4B8C-83A1-F6EECF244321}">
                <p14:modId xmlns:p14="http://schemas.microsoft.com/office/powerpoint/2010/main" val="1804803271"/>
              </p:ext>
            </p:extLst>
          </p:nvPr>
        </p:nvGraphicFramePr>
        <p:xfrm>
          <a:off x="1217612" y="382195"/>
          <a:ext cx="9930341" cy="5763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a:extLst>
              <a:ext uri="{FF2B5EF4-FFF2-40B4-BE49-F238E27FC236}">
                <a16:creationId xmlns:a16="http://schemas.microsoft.com/office/drawing/2014/main" id="{AA2A3646-B86D-1078-833A-6A21600AC851}"/>
              </a:ext>
            </a:extLst>
          </p:cNvPr>
          <p:cNvSpPr/>
          <p:nvPr/>
        </p:nvSpPr>
        <p:spPr>
          <a:xfrm>
            <a:off x="1331912" y="6154130"/>
            <a:ext cx="9525000" cy="3381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latin typeface="Tahoma" panose="020B0604030504040204" pitchFamily="34" charset="0"/>
                <a:ea typeface="Tahoma" panose="020B0604030504040204" pitchFamily="34" charset="0"/>
                <a:cs typeface="Tahoma" panose="020B0604030504040204" pitchFamily="34" charset="0"/>
              </a:rPr>
              <a:t>Mô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xoắn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Trường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học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dirty="0">
                <a:latin typeface="Tahoma" panose="020B0604030504040204" pitchFamily="34" charset="0"/>
                <a:ea typeface="Tahoma" panose="020B0604030504040204" pitchFamily="34" charset="0"/>
                <a:cs typeface="Tahoma" panose="020B0604030504040204" pitchFamily="34" charset="0"/>
              </a:rPr>
              <a:t>, Chính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(TP </a:t>
            </a:r>
            <a:r>
              <a:rPr lang="en-US" dirty="0" err="1">
                <a:latin typeface="Tahoma" panose="020B0604030504040204" pitchFamily="34" charset="0"/>
                <a:ea typeface="Tahoma" panose="020B0604030504040204" pitchFamily="34" charset="0"/>
                <a:cs typeface="Tahoma" panose="020B0604030504040204" pitchFamily="34" charset="0"/>
              </a:rPr>
              <a:t>hoặc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trung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ương</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Định hướng phát triển chính sách công nghiệp xanh ở Việt Nam | Tạp chí Quản  lý nhà nước">
            <a:extLst>
              <a:ext uri="{FF2B5EF4-FFF2-40B4-BE49-F238E27FC236}">
                <a16:creationId xmlns:a16="http://schemas.microsoft.com/office/drawing/2014/main" id="{543C14F8-FE44-AC9D-C7FF-17F986C63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2" y="1665140"/>
            <a:ext cx="4339365" cy="3527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64DE42-AD97-4A90-63BF-3910E9A2A346}"/>
              </a:ext>
            </a:extLst>
          </p:cNvPr>
          <p:cNvSpPr txBox="1"/>
          <p:nvPr/>
        </p:nvSpPr>
        <p:spPr>
          <a:xfrm>
            <a:off x="1065212" y="2209800"/>
            <a:ext cx="6092890" cy="2643481"/>
          </a:xfrm>
          <a:prstGeom prst="rect">
            <a:avLst/>
          </a:prstGeom>
          <a:noFill/>
          <a:ln>
            <a:solidFill>
              <a:schemeClr val="bg2"/>
            </a:solidFill>
          </a:ln>
        </p:spPr>
        <p:txBody>
          <a:bodyPr wrap="square">
            <a:spAutoFit/>
          </a:bodyPr>
          <a:lstStyle/>
          <a:p>
            <a:pPr marR="0" lvl="0" algn="just">
              <a:lnSpc>
                <a:spcPct val="150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ĐMST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nghệ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608012" y="1351999"/>
            <a:ext cx="6781800" cy="4793620"/>
          </a:xfrm>
          <a:prstGeom prst="rect">
            <a:avLst/>
          </a:prstGeom>
          <a:noFill/>
          <a:ln>
            <a:solidFill>
              <a:schemeClr val="bg2"/>
            </a:solidFill>
          </a:ln>
        </p:spPr>
        <p:txBody>
          <a:bodyPr wrap="square">
            <a:spAutoFit/>
          </a:bodyPr>
          <a:lstStyle/>
          <a:p>
            <a:pPr marL="342900" marR="0" lvl="0" indent="-342900" algn="just">
              <a:spcBef>
                <a:spcPts val="0"/>
              </a:spcBef>
              <a:spcAft>
                <a:spcPts val="0"/>
              </a:spcAft>
              <a:buFont typeface="+mj-lt"/>
              <a:buAutoNum type="romanUcPeriod"/>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b="1" dirty="0">
                <a:latin typeface="Times New Roman" panose="02020603050405020304" pitchFamily="18" charset="0"/>
                <a:ea typeface="Calibri" panose="020F0502020204030204" pitchFamily="34" charset="0"/>
                <a:cs typeface="Times New Roman" panose="02020603050405020304" pitchFamily="18" charset="0"/>
              </a:rPr>
              <a:t> Đại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50000"/>
              </a:lnSpc>
              <a:spcBef>
                <a:spcPts val="0"/>
              </a:spcBef>
              <a:spcAft>
                <a:spcPts val="800"/>
              </a:spcAft>
              <a:buFont typeface="+mj-lt"/>
              <a:buAutoNum type="arabicPeriod"/>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Doanh</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600" b="1" dirty="0">
                <a:latin typeface="Times New Roman" panose="02020603050405020304" pitchFamily="18" charset="0"/>
                <a:ea typeface="Calibri" panose="020F0502020204030204" pitchFamily="34" charset="0"/>
                <a:cs typeface="Times New Roman" panose="02020603050405020304" pitchFamily="18" charset="0"/>
              </a:rPr>
              <a:t> ĐMST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b="1" dirty="0">
                <a:latin typeface="Times New Roman" panose="02020603050405020304" pitchFamily="18" charset="0"/>
                <a:ea typeface="Calibri" panose="020F0502020204030204" pitchFamily="34" charset="0"/>
                <a:cs typeface="Times New Roman" panose="02020603050405020304" pitchFamily="18" charset="0"/>
              </a:rPr>
              <a:t> ĐH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600" b="1"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gn="just">
              <a:lnSpc>
                <a:spcPct val="150000"/>
              </a:lnSpc>
              <a:spcBef>
                <a:spcPts val="0"/>
              </a:spcBef>
              <a:spcAft>
                <a:spcPts val="800"/>
              </a:spcAft>
            </a:pPr>
            <a:r>
              <a:rPr lang="en-US" sz="15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1500" dirty="0">
                <a:latin typeface="Times New Roman" panose="02020603050405020304" pitchFamily="18" charset="0"/>
                <a:ea typeface="Calibri" panose="020F0502020204030204" pitchFamily="34" charset="0"/>
                <a:cs typeface="Times New Roman" panose="02020603050405020304" pitchFamily="18" charset="0"/>
              </a:rPr>
              <a:t>:</a:t>
            </a:r>
          </a:p>
          <a:p>
            <a:pPr marR="0" lvl="0" algn="just">
              <a:lnSpc>
                <a:spcPct val="150000"/>
              </a:lnSpc>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a.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trực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1500" dirty="0">
                <a:latin typeface="Times New Roman" panose="02020603050405020304" pitchFamily="18" charset="0"/>
                <a:ea typeface="Calibri" panose="020F0502020204030204" pitchFamily="34" charset="0"/>
                <a:cs typeface="Times New Roman" panose="02020603050405020304" pitchFamily="18" charset="0"/>
              </a:rPr>
              <a:t>:</a:t>
            </a:r>
          </a:p>
          <a:p>
            <a:pPr marL="685800" marR="0" algn="just">
              <a:lnSpc>
                <a:spcPct val="150000"/>
              </a:lnSpc>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Trung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mại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500" dirty="0">
                <a:latin typeface="Times New Roman" panose="02020603050405020304" pitchFamily="18" charset="0"/>
                <a:ea typeface="Calibri" panose="020F0502020204030204" pitchFamily="34" charset="0"/>
                <a:cs typeface="Times New Roman" panose="02020603050405020304" pitchFamily="18" charset="0"/>
              </a:rPr>
              <a:t> nghệ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5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500" dirty="0" err="1">
                <a:latin typeface="Times New Roman" panose="02020603050405020304" pitchFamily="18" charset="0"/>
                <a:ea typeface="Calibri" panose="020F0502020204030204" pitchFamily="34" charset="0"/>
                <a:cs typeface="Times New Roman" panose="02020603050405020304" pitchFamily="18" charset="0"/>
              </a:rPr>
              <a:t>học</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lgn="just">
              <a:lnSpc>
                <a:spcPct val="150000"/>
              </a:lnSpc>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Trung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ươm</a:t>
            </a:r>
            <a:r>
              <a:rPr lang="en-US" sz="1500" dirty="0">
                <a:latin typeface="Times New Roman" panose="02020603050405020304" pitchFamily="18" charset="0"/>
                <a:ea typeface="Calibri" panose="020F0502020204030204" pitchFamily="34" charset="0"/>
                <a:cs typeface="Times New Roman" panose="02020603050405020304" pitchFamily="18" charset="0"/>
              </a:rPr>
              <a:t> tạo &amp; </a:t>
            </a:r>
            <a:r>
              <a:rPr lang="en-US" sz="15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5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500" dirty="0" err="1">
                <a:latin typeface="Times New Roman" panose="02020603050405020304" pitchFamily="18" charset="0"/>
                <a:ea typeface="Calibri" panose="020F0502020204030204" pitchFamily="34" charset="0"/>
                <a:cs typeface="Times New Roman" panose="02020603050405020304" pitchFamily="18" charset="0"/>
              </a:rPr>
              <a:t>học</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lgn="just">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1500" dirty="0">
                <a:latin typeface="Times New Roman" panose="02020603050405020304" pitchFamily="18" charset="0"/>
                <a:ea typeface="Calibri" panose="020F0502020204030204" pitchFamily="34" charset="0"/>
                <a:cs typeface="Times New Roman" panose="02020603050405020304" pitchFamily="18" charset="0"/>
              </a:rPr>
              <a:t> Mentor</a:t>
            </a:r>
          </a:p>
          <a:p>
            <a:pPr marL="685800" marR="0" algn="just">
              <a:lnSpc>
                <a:spcPct val="150000"/>
              </a:lnSpc>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quỹ</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tư</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b. </a:t>
            </a:r>
            <a:r>
              <a:rPr lang="en-US" sz="1500" dirty="0" err="1">
                <a:latin typeface="Times New Roman" panose="02020603050405020304" pitchFamily="18" charset="0"/>
                <a:ea typeface="Calibri" panose="020F0502020204030204" pitchFamily="34" charset="0"/>
                <a:cs typeface="Times New Roman" panose="02020603050405020304" pitchFamily="18" charset="0"/>
              </a:rPr>
              <a:t>Doanh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nghiệp</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80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c.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Quỹ</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tư</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r>
              <a:rPr lang="en-US" sz="15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5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5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500" dirty="0">
                <a:latin typeface="Times New Roman" panose="02020603050405020304" pitchFamily="18" charset="0"/>
                <a:ea typeface="Calibri" panose="020F0502020204030204" pitchFamily="34" charset="0"/>
                <a:cs typeface="Times New Roman" panose="02020603050405020304" pitchFamily="18" charset="0"/>
              </a:rPr>
              <a:t> MIT Hoa </a:t>
            </a:r>
            <a:r>
              <a:rPr lang="en-US" sz="1500" dirty="0" err="1">
                <a:latin typeface="Times New Roman" panose="02020603050405020304" pitchFamily="18" charset="0"/>
                <a:ea typeface="Calibri" panose="020F0502020204030204" pitchFamily="34" charset="0"/>
                <a:cs typeface="Times New Roman" panose="02020603050405020304" pitchFamily="18" charset="0"/>
              </a:rPr>
              <a:t>Kỳ</a:t>
            </a:r>
            <a:r>
              <a:rPr lang="en-US" sz="1500" dirty="0">
                <a:latin typeface="Times New Roman" panose="02020603050405020304" pitchFamily="18" charset="0"/>
                <a:ea typeface="Calibri" panose="020F0502020204030204" pitchFamily="34" charset="0"/>
                <a:cs typeface="Times New Roman" panose="02020603050405020304" pitchFamily="18" charset="0"/>
              </a:rPr>
              <a:t>: Theo Forbes,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500" dirty="0">
                <a:latin typeface="Times New Roman" panose="02020603050405020304" pitchFamily="18" charset="0"/>
                <a:ea typeface="Calibri" panose="020F0502020204030204" pitchFamily="34" charset="0"/>
                <a:cs typeface="Times New Roman" panose="02020603050405020304" pitchFamily="18" charset="0"/>
              </a:rPr>
              <a:t> 2022, </a:t>
            </a:r>
            <a:r>
              <a:rPr lang="en-US" sz="15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500" dirty="0">
                <a:latin typeface="Times New Roman" panose="02020603050405020304" pitchFamily="18" charset="0"/>
                <a:ea typeface="Calibri" panose="020F0502020204030204" pitchFamily="34" charset="0"/>
                <a:cs typeface="Times New Roman" panose="02020603050405020304" pitchFamily="18" charset="0"/>
              </a:rPr>
              <a:t> MIT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1500" dirty="0">
                <a:latin typeface="Times New Roman" panose="02020603050405020304" pitchFamily="18" charset="0"/>
                <a:ea typeface="Calibri" panose="020F0502020204030204" pitchFamily="34" charset="0"/>
                <a:cs typeface="Times New Roman" panose="02020603050405020304" pitchFamily="18" charset="0"/>
              </a:rPr>
              <a:t> 30.000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500" dirty="0">
                <a:latin typeface="Times New Roman" panose="02020603050405020304" pitchFamily="18" charset="0"/>
                <a:ea typeface="Calibri" panose="020F0502020204030204" pitchFamily="34" charset="0"/>
                <a:cs typeface="Times New Roman" panose="02020603050405020304" pitchFamily="18" charset="0"/>
              </a:rPr>
              <a:t> ty </a:t>
            </a:r>
            <a:r>
              <a:rPr lang="en-US" sz="15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1500" dirty="0">
                <a:latin typeface="Times New Roman" panose="02020603050405020304" pitchFamily="18" charset="0"/>
                <a:ea typeface="Calibri" panose="020F0502020204030204" pitchFamily="34" charset="0"/>
                <a:cs typeface="Times New Roman" panose="02020603050405020304" pitchFamily="18" charset="0"/>
              </a:rPr>
              <a:t> tạo, </a:t>
            </a:r>
            <a:r>
              <a:rPr lang="en-US" sz="15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500" dirty="0">
                <a:latin typeface="Times New Roman" panose="02020603050405020304" pitchFamily="18" charset="0"/>
                <a:ea typeface="Calibri" panose="020F0502020204030204" pitchFamily="34" charset="0"/>
                <a:cs typeface="Times New Roman" panose="02020603050405020304" pitchFamily="18" charset="0"/>
              </a:rPr>
              <a:t> ty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500" dirty="0">
                <a:latin typeface="Times New Roman" panose="02020603050405020304" pitchFamily="18" charset="0"/>
                <a:ea typeface="Calibri" panose="020F0502020204030204" pitchFamily="34" charset="0"/>
                <a:cs typeface="Times New Roman" panose="02020603050405020304" pitchFamily="18" charset="0"/>
              </a:rPr>
              <a:t> tạo </a:t>
            </a:r>
            <a:r>
              <a:rPr lang="en-US" sz="1500" dirty="0" err="1">
                <a:latin typeface="Times New Roman" panose="02020603050405020304" pitchFamily="18" charset="0"/>
                <a:ea typeface="Calibri" panose="020F0502020204030204" pitchFamily="34" charset="0"/>
                <a:cs typeface="Times New Roman" panose="02020603050405020304" pitchFamily="18" charset="0"/>
              </a:rPr>
              <a:t>ra</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1500" dirty="0">
                <a:latin typeface="Times New Roman" panose="02020603050405020304" pitchFamily="18" charset="0"/>
                <a:ea typeface="Calibri" panose="020F0502020204030204" pitchFamily="34" charset="0"/>
                <a:cs typeface="Times New Roman" panose="02020603050405020304" pitchFamily="18" charset="0"/>
              </a:rPr>
              <a:t> 4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doanh</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1500" dirty="0">
                <a:latin typeface="Times New Roman" panose="02020603050405020304" pitchFamily="18" charset="0"/>
                <a:ea typeface="Calibri" panose="020F0502020204030204" pitchFamily="34" charset="0"/>
                <a:cs typeface="Times New Roman" panose="02020603050405020304" pitchFamily="18" charset="0"/>
              </a:rPr>
              <a:t> 1.900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tỷ</a:t>
            </a:r>
            <a:r>
              <a:rPr lang="en-US" sz="1500" dirty="0">
                <a:latin typeface="Times New Roman" panose="02020603050405020304" pitchFamily="18" charset="0"/>
                <a:ea typeface="Calibri" panose="020F0502020204030204" pitchFamily="34" charset="0"/>
                <a:cs typeface="Times New Roman" panose="02020603050405020304" pitchFamily="18" charset="0"/>
              </a:rPr>
              <a:t> USD </a:t>
            </a:r>
            <a:r>
              <a:rPr lang="en-US" sz="15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năm</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E15C5F0-9AFF-763F-65BB-3A8C26928FA5}"/>
              </a:ext>
            </a:extLst>
          </p:cNvPr>
          <p:cNvSpPr txBox="1"/>
          <p:nvPr/>
        </p:nvSpPr>
        <p:spPr>
          <a:xfrm>
            <a:off x="570362" y="6172200"/>
            <a:ext cx="11353800" cy="369332"/>
          </a:xfrm>
          <a:prstGeom prst="rect">
            <a:avLst/>
          </a:prstGeom>
          <a:noFill/>
          <a:ln>
            <a:solidFill>
              <a:schemeClr val="bg2"/>
            </a:solidFill>
          </a:ln>
        </p:spPr>
        <p:txBody>
          <a:bodyPr wrap="square">
            <a:spAutoFit/>
          </a:bodyPr>
          <a:lstStyle/>
          <a:p>
            <a:r>
              <a:rPr lang="en-US" sz="1800" dirty="0">
                <a:latin typeface="Times New Roman" panose="02020603050405020304" pitchFamily="18" charset="0"/>
                <a:ea typeface="Calibri" panose="020F0502020204030204" pitchFamily="34" charset="0"/>
                <a:cs typeface="Times New Roman" panose="02020603050405020304" pitchFamily="18" charset="0"/>
              </a:rPr>
              <a:t>(Trang 104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800" dirty="0">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MIT Hoa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Kỳ</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latin typeface="Times New Roman" panose="02020603050405020304" pitchFamily="18" charset="0"/>
                <a:ea typeface="Calibri" panose="020F0502020204030204" pitchFamily="34" charset="0"/>
                <a:cs typeface="Times New Roman" panose="02020603050405020304" pitchFamily="18" charset="0"/>
              </a:rPr>
              <a:t>: CEO Đặng Đức Thành).</a:t>
            </a:r>
            <a:endParaRPr lang="en-US" dirty="0"/>
          </a:p>
        </p:txBody>
      </p:sp>
      <p:pic>
        <p:nvPicPr>
          <p:cNvPr id="4098" name="Picture 2" descr="Chu kỳ sống của sản phẩm và chiến lược marketing từng giai đoạn">
            <a:extLst>
              <a:ext uri="{FF2B5EF4-FFF2-40B4-BE49-F238E27FC236}">
                <a16:creationId xmlns:a16="http://schemas.microsoft.com/office/drawing/2014/main" id="{AF00544F-26B2-97A0-75B7-45B79119B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612" y="2071687"/>
            <a:ext cx="4822938" cy="2714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595211" y="1524000"/>
            <a:ext cx="6781800" cy="3300071"/>
          </a:xfrm>
          <a:prstGeom prst="rect">
            <a:avLst/>
          </a:prstGeom>
          <a:noFill/>
          <a:ln>
            <a:solidFill>
              <a:schemeClr val="bg2"/>
            </a:solidFill>
          </a:ln>
        </p:spPr>
        <p:txBody>
          <a:bodyPr wrap="square">
            <a:spAutoFit/>
          </a:bodyPr>
          <a:lstStyle/>
          <a:p>
            <a:pPr marR="0" lvl="0" algn="just">
              <a:lnSpc>
                <a:spcPct val="150000"/>
              </a:lnSpc>
              <a:spcBef>
                <a:spcPts val="0"/>
              </a:spcBef>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2. Sinh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tạo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Quá Trình Phát triển Của Sinh Viên Đại Học - Phần 1 — InPsychOut">
            <a:extLst>
              <a:ext uri="{FF2B5EF4-FFF2-40B4-BE49-F238E27FC236}">
                <a16:creationId xmlns:a16="http://schemas.microsoft.com/office/drawing/2014/main" id="{6C62335C-9957-C854-3874-5AF8197BC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4" t="10717" r="774" b="2622"/>
          <a:stretch/>
        </p:blipFill>
        <p:spPr bwMode="auto">
          <a:xfrm>
            <a:off x="7377011" y="2293482"/>
            <a:ext cx="4716533" cy="2271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1BA6D5F-C436-1746-6DB4-90F206B51D07}"/>
              </a:ext>
            </a:extLst>
          </p:cNvPr>
          <p:cNvSpPr/>
          <p:nvPr/>
        </p:nvSpPr>
        <p:spPr>
          <a:xfrm>
            <a:off x="595211" y="5105400"/>
            <a:ext cx="11138001"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900" b="1" dirty="0" err="1">
                <a:solidFill>
                  <a:srgbClr val="FF0000"/>
                </a:solidFill>
                <a:latin typeface="Tahoma" panose="020B0604030504040204" pitchFamily="34" charset="0"/>
                <a:ea typeface="Tahoma" panose="020B0604030504040204" pitchFamily="34" charset="0"/>
                <a:cs typeface="Tahoma" panose="020B0604030504040204" pitchFamily="34" charset="0"/>
              </a:rPr>
              <a:t>Ghi</a:t>
            </a:r>
            <a:r>
              <a:rPr lang="en-US" sz="19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9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19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a:t>
            </a:r>
            <a:r>
              <a:rPr lang="en-US" sz="1900" dirty="0" err="1">
                <a:latin typeface="Tahoma" panose="020B0604030504040204" pitchFamily="34" charset="0"/>
                <a:ea typeface="Tahoma" panose="020B0604030504040204" pitchFamily="34" charset="0"/>
                <a:cs typeface="Tahoma" panose="020B0604030504040204" pitchFamily="34" charset="0"/>
              </a:rPr>
              <a:t>Tốt</a:t>
            </a:r>
            <a:r>
              <a:rPr lang="en-US" sz="1900" dirty="0">
                <a:latin typeface="Tahoma" panose="020B0604030504040204" pitchFamily="34" charset="0"/>
                <a:ea typeface="Tahoma" panose="020B0604030504040204" pitchFamily="34" charset="0"/>
                <a:cs typeface="Tahoma" panose="020B0604030504040204" pitchFamily="34" charset="0"/>
              </a:rPr>
              <a:t> </a:t>
            </a:r>
            <a:r>
              <a:rPr lang="en-US" sz="1900" dirty="0" err="1">
                <a:latin typeface="Tahoma" panose="020B0604030504040204" pitchFamily="34" charset="0"/>
                <a:ea typeface="Tahoma" panose="020B0604030504040204" pitchFamily="34" charset="0"/>
                <a:cs typeface="Tahoma" panose="020B0604030504040204" pitchFamily="34" charset="0"/>
              </a:rPr>
              <a:t>nghiệp</a:t>
            </a:r>
            <a:r>
              <a:rPr lang="en-US" sz="1900" dirty="0">
                <a:latin typeface="Tahoma" panose="020B0604030504040204" pitchFamily="34" charset="0"/>
                <a:ea typeface="Tahoma" panose="020B0604030504040204" pitchFamily="34" charset="0"/>
                <a:cs typeface="Tahoma" panose="020B0604030504040204" pitchFamily="34" charset="0"/>
              </a:rPr>
              <a:t> …. </a:t>
            </a:r>
            <a:r>
              <a:rPr lang="en-US" sz="1900" dirty="0" err="1">
                <a:latin typeface="Tahoma" panose="020B0604030504040204" pitchFamily="34" charset="0"/>
                <a:ea typeface="Tahoma" panose="020B0604030504040204" pitchFamily="34" charset="0"/>
                <a:cs typeface="Tahoma" panose="020B0604030504040204" pitchFamily="34" charset="0"/>
              </a:rPr>
              <a:t>Thất</a:t>
            </a:r>
            <a:r>
              <a:rPr lang="en-US" sz="1900" dirty="0">
                <a:latin typeface="Tahoma" panose="020B0604030504040204" pitchFamily="34" charset="0"/>
                <a:ea typeface="Tahoma" panose="020B0604030504040204" pitchFamily="34" charset="0"/>
                <a:cs typeface="Tahoma" panose="020B0604030504040204" pitchFamily="34" charset="0"/>
              </a:rPr>
              <a:t> </a:t>
            </a:r>
            <a:r>
              <a:rPr lang="en-US" sz="1900" dirty="0" err="1">
                <a:latin typeface="Tahoma" panose="020B0604030504040204" pitchFamily="34" charset="0"/>
                <a:ea typeface="Tahoma" panose="020B0604030504040204" pitchFamily="34" charset="0"/>
                <a:cs typeface="Tahoma" panose="020B0604030504040204" pitchFamily="34" charset="0"/>
              </a:rPr>
              <a:t>nghiệp</a:t>
            </a:r>
            <a:r>
              <a:rPr lang="en-US" sz="1900" dirty="0">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Hiện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trạng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cử</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nhân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đi</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làm</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những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việc</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không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cần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bằng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cấp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như</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Lễ</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tân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tiếp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thị</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bảo</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vệ</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đứng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bán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cửa</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hàng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cà</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phê</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rất</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nhiều</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kể</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cả</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sinh</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viên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tốt</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nghiệp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loại</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khá</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của</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Trường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đại</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học</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Sinh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viên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tốt</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nghiệp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thất</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nghiệp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vì</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thiếu</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kỹ</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năng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Doanh</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nghiệp</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tuyển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nhân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sự</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phải</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tốn</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thêm</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chi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phí</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đào</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tạo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mới</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sử</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dụng</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thành</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thạo</a:t>
            </a:r>
            <a:r>
              <a:rPr lang="en-US" sz="19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9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được</a:t>
            </a:r>
            <a:endParaRPr lang="en-US"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32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746792" y="1560481"/>
            <a:ext cx="5957220" cy="2540888"/>
          </a:xfrm>
          <a:prstGeom prst="rect">
            <a:avLst/>
          </a:prstGeom>
          <a:noFill/>
          <a:ln>
            <a:solidFill>
              <a:schemeClr val="bg2"/>
            </a:solidFill>
          </a:ln>
        </p:spPr>
        <p:txBody>
          <a:bodyPr wrap="square">
            <a:spAutoFit/>
          </a:bodyPr>
          <a:lstStyle/>
          <a:p>
            <a:pPr marR="0" lvl="0" algn="just">
              <a:lnSpc>
                <a:spcPct val="150000"/>
              </a:lnSpc>
              <a:spcBef>
                <a:spcPts val="0"/>
              </a:spcBef>
              <a:spcAft>
                <a:spcPts val="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Công nghệ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Wingdings" panose="05000000000000000000" pitchFamily="2" charset="2"/>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hệ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Đại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nghệ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2B1798A-CB54-3FB4-7B2E-EF43C022B140}"/>
              </a:ext>
            </a:extLst>
          </p:cNvPr>
          <p:cNvPicPr>
            <a:picLocks noChangeAspect="1"/>
          </p:cNvPicPr>
          <p:nvPr/>
        </p:nvPicPr>
        <p:blipFill>
          <a:blip r:embed="rId3"/>
          <a:stretch>
            <a:fillRect/>
          </a:stretch>
        </p:blipFill>
        <p:spPr>
          <a:xfrm>
            <a:off x="6734508" y="1234281"/>
            <a:ext cx="5184878" cy="4389438"/>
          </a:xfrm>
          <a:prstGeom prst="rect">
            <a:avLst/>
          </a:prstGeom>
        </p:spPr>
      </p:pic>
    </p:spTree>
    <p:extLst>
      <p:ext uri="{BB962C8B-B14F-4D97-AF65-F5344CB8AC3E}">
        <p14:creationId xmlns:p14="http://schemas.microsoft.com/office/powerpoint/2010/main" val="4260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0"/>
            <a:ext cx="9753600" cy="1325562"/>
          </a:xfrm>
        </p:spPr>
        <p:txBody>
          <a:bodyPr/>
          <a:lstStyle/>
          <a:p>
            <a:pPr marR="0" lvl="0" algn="just">
              <a:lnSpc>
                <a:spcPct val="150000"/>
              </a:lnSpc>
              <a:spcBef>
                <a:spcPts val="0"/>
              </a:spcBef>
              <a:spcAft>
                <a:spcPts val="800"/>
              </a:spcAft>
            </a:pP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ĐỀ ÁN: ĐẠI HỌC KHỞI NGHIỆP</a:t>
            </a:r>
            <a:endPar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A64DE42-AD97-4A90-63BF-3910E9A2A346}"/>
              </a:ext>
            </a:extLst>
          </p:cNvPr>
          <p:cNvSpPr txBox="1"/>
          <p:nvPr/>
        </p:nvSpPr>
        <p:spPr>
          <a:xfrm>
            <a:off x="5615571" y="1325562"/>
            <a:ext cx="6019800" cy="2723823"/>
          </a:xfrm>
          <a:prstGeom prst="rect">
            <a:avLst/>
          </a:prstGeom>
          <a:noFill/>
          <a:ln>
            <a:solidFill>
              <a:schemeClr val="bg2"/>
            </a:solidFill>
          </a:ln>
        </p:spPr>
        <p:txBody>
          <a:bodyPr wrap="square">
            <a:spAutoFit/>
          </a:bodyPr>
          <a:lstStyle/>
          <a:p>
            <a:pPr marR="0" lvl="0" algn="just">
              <a:lnSpc>
                <a:spcPct val="150000"/>
              </a:lnSpc>
              <a:spcBef>
                <a:spcPts val="0"/>
              </a:spcBef>
              <a:spcAft>
                <a:spcPts val="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Nhu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hội</a:t>
            </a:r>
            <a:endParaRPr lang="en-US" b="1" i="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Ø"/>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thầy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doanh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đầu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Kinh doanh hệ thống là gì? Làm sao để xây dựng hệ thống?">
            <a:extLst>
              <a:ext uri="{FF2B5EF4-FFF2-40B4-BE49-F238E27FC236}">
                <a16:creationId xmlns:a16="http://schemas.microsoft.com/office/drawing/2014/main" id="{A481219E-4415-81AB-46EA-CFF81C475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270728"/>
            <a:ext cx="48768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5E969246-79F1-B0BB-F3B6-A0F4A40F5BB6}"/>
              </a:ext>
            </a:extLst>
          </p:cNvPr>
          <p:cNvPicPr>
            <a:picLocks noChangeAspect="1"/>
          </p:cNvPicPr>
          <p:nvPr/>
        </p:nvPicPr>
        <p:blipFill>
          <a:blip r:embed="rId4"/>
          <a:stretch>
            <a:fillRect/>
          </a:stretch>
        </p:blipFill>
        <p:spPr>
          <a:xfrm>
            <a:off x="8333524" y="3961924"/>
            <a:ext cx="3555693" cy="2723823"/>
          </a:xfrm>
          <a:prstGeom prst="rect">
            <a:avLst/>
          </a:prstGeom>
        </p:spPr>
      </p:pic>
    </p:spTree>
    <p:extLst>
      <p:ext uri="{BB962C8B-B14F-4D97-AF65-F5344CB8AC3E}">
        <p14:creationId xmlns:p14="http://schemas.microsoft.com/office/powerpoint/2010/main" val="86832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289</TotalTime>
  <Words>2475</Words>
  <Application>Microsoft Office PowerPoint</Application>
  <PresentationFormat>Custom</PresentationFormat>
  <Paragraphs>126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World country report presentation</vt:lpstr>
      <vt:lpstr>BÁO CÁO: ĐỀ ÁN ĐẠI HỌC – KHỞI NGHIỆP (Trình bày tại Hội nghị chuyên đề Hội đồng Hiệu trưởng các trường Đại học  trên địa bàn TPHCM tại Đại học Bách Khoa TPHCM)</vt:lpstr>
      <vt:lpstr>MỘt số nội dung chính:  A. Sự cần thiết  B. Cách làm  C. Đề án đại học khởi nghiệp</vt:lpstr>
      <vt:lpstr>PowerPoint Presentation</vt:lpstr>
      <vt:lpstr>Cách làm</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ĐỀ ÁN: ĐẠI HỌC KHỞI NGHIỆP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Thúc đẩy khởi nghiệp đổi mới sáng tạo mạnh mẽ, đột phá phát triển kinh tế xanh TP. Hồ Chí Minh</dc:title>
  <dc:creator>nhatquang7683@gmail.com</dc:creator>
  <cp:lastModifiedBy>84937994294</cp:lastModifiedBy>
  <cp:revision>20</cp:revision>
  <cp:lastPrinted>2023-08-28T13:24:17Z</cp:lastPrinted>
  <dcterms:created xsi:type="dcterms:W3CDTF">2023-08-15T13:44:20Z</dcterms:created>
  <dcterms:modified xsi:type="dcterms:W3CDTF">2023-09-14T08:30:51Z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